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1" r:id="rId5"/>
    <p:sldId id="263" r:id="rId6"/>
    <p:sldId id="273" r:id="rId7"/>
    <p:sldId id="281" r:id="rId8"/>
    <p:sldId id="264" r:id="rId9"/>
    <p:sldId id="265" r:id="rId10"/>
    <p:sldId id="277" r:id="rId11"/>
    <p:sldId id="280" r:id="rId12"/>
    <p:sldId id="266" r:id="rId13"/>
    <p:sldId id="279" r:id="rId14"/>
    <p:sldId id="267" r:id="rId15"/>
    <p:sldId id="269" r:id="rId16"/>
    <p:sldId id="274" r:id="rId17"/>
    <p:sldId id="272" r:id="rId18"/>
    <p:sldId id="275" r:id="rId19"/>
    <p:sldId id="282" r:id="rId20"/>
    <p:sldId id="283" r:id="rId21"/>
    <p:sldId id="284" r:id="rId22"/>
    <p:sldId id="285" r:id="rId23"/>
    <p:sldId id="286" r:id="rId24"/>
    <p:sldId id="287" r:id="rId25"/>
    <p:sldId id="288" r:id="rId26"/>
    <p:sldId id="289"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0FF52C5E-AD7F-4447-AC95-131D7BA300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200D718-5567-4DB0-B206-CAA77BC13E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29F3AEA-C166-476C-9A62-E81E229E8F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094366C-009B-4153-9F75-AF2BDF805D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8EEFCBB-B49C-4035-89E1-18ECF3C6E6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C6ABC284-CD4F-467C-8CC6-0A9F1BE706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835467A3-88AC-4ACB-B808-6EDC454E289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8519C9D-DFB2-4339-B557-315CBF5AE7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F2E24367-7E0F-47FD-B6B7-A038316C21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B187ACF-069E-49FC-A437-F9123ECCCC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B0937997-DBC1-432D-A904-8E376498D9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smtClean="0">
                <a:solidFill>
                  <a:schemeClr val="bg2">
                    <a:shade val="50000"/>
                  </a:schemeClr>
                </a:solidFill>
              </a:defRPr>
            </a:lvl1pPr>
            <a:extLst/>
          </a:lstStyle>
          <a:p>
            <a:pPr>
              <a:defRPr/>
            </a:pPr>
            <a:fld id="{D78B9A1C-64D3-49A2-B929-4ABE682D2D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0" r:id="rId2"/>
    <p:sldLayoutId id="2147483768" r:id="rId3"/>
    <p:sldLayoutId id="2147483761" r:id="rId4"/>
    <p:sldLayoutId id="2147483762" r:id="rId5"/>
    <p:sldLayoutId id="2147483763" r:id="rId6"/>
    <p:sldLayoutId id="2147483769" r:id="rId7"/>
    <p:sldLayoutId id="2147483764" r:id="rId8"/>
    <p:sldLayoutId id="2147483770" r:id="rId9"/>
    <p:sldLayoutId id="2147483765" r:id="rId10"/>
    <p:sldLayoutId id="2147483766"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22313" y="1820863"/>
            <a:ext cx="7772400" cy="1828800"/>
          </a:xfrm>
        </p:spPr>
        <p:txBody>
          <a:bodyPr/>
          <a:lstStyle/>
          <a:p>
            <a:pPr fontAlgn="auto">
              <a:spcAft>
                <a:spcPts val="0"/>
              </a:spcAft>
              <a:defRPr/>
            </a:pPr>
            <a:r>
              <a:rPr lang="en-US" dirty="0"/>
              <a:t>Earth’s Motion in </a:t>
            </a:r>
            <a:r>
              <a:rPr lang="en-US" dirty="0" smtClean="0"/>
              <a:t>Space</a:t>
            </a:r>
            <a:br>
              <a:rPr lang="en-US" dirty="0" smtClean="0"/>
            </a:br>
            <a:r>
              <a:rPr lang="en-US" dirty="0" smtClean="0"/>
              <a:t>March 1, 2011</a:t>
            </a:r>
            <a:endParaRPr lang="en-US" dirty="0"/>
          </a:p>
        </p:txBody>
      </p:sp>
      <p:sp>
        <p:nvSpPr>
          <p:cNvPr id="9219" name="Rectangle 3"/>
          <p:cNvSpPr>
            <a:spLocks noGrp="1" noChangeArrowheads="1"/>
          </p:cNvSpPr>
          <p:nvPr>
            <p:ph type="subTitle" idx="1"/>
          </p:nvPr>
        </p:nvSpPr>
        <p:spPr>
          <a:xfrm>
            <a:off x="722313" y="3684588"/>
            <a:ext cx="7772400" cy="914400"/>
          </a:xfrm>
        </p:spPr>
        <p:txBody>
          <a:bodyPr>
            <a:normAutofit fontScale="92500" lnSpcReduction="20000"/>
          </a:bodyPr>
          <a:lstStyle/>
          <a:p>
            <a:pPr fontAlgn="auto">
              <a:lnSpc>
                <a:spcPct val="90000"/>
              </a:lnSpc>
              <a:spcAft>
                <a:spcPts val="0"/>
              </a:spcAft>
              <a:buFont typeface="Wingdings 2"/>
              <a:buNone/>
              <a:defRPr/>
            </a:pPr>
            <a:r>
              <a:rPr lang="en-US" sz="2600" smtClean="0">
                <a:solidFill>
                  <a:schemeClr val="accent2"/>
                </a:solidFill>
              </a:rPr>
              <a:t>Essential Question</a:t>
            </a:r>
            <a:r>
              <a:rPr lang="en-US" sz="2600" smtClean="0"/>
              <a:t>:  </a:t>
            </a:r>
            <a:r>
              <a:rPr lang="en-US" sz="2600" smtClean="0">
                <a:solidFill>
                  <a:srgbClr val="FF0066"/>
                </a:solidFill>
              </a:rPr>
              <a:t>How does the position of the Earth in the solar system affect our conditions on Earth? (day and night/seasons)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sz="4000">
                <a:solidFill>
                  <a:schemeClr val="accent1">
                    <a:tint val="88000"/>
                    <a:satMod val="150000"/>
                  </a:schemeClr>
                </a:solidFill>
              </a:rPr>
              <a:t>Day and Night Response Rubric</a:t>
            </a:r>
            <a:br>
              <a:rPr lang="en-US" sz="4000">
                <a:solidFill>
                  <a:schemeClr val="accent1">
                    <a:tint val="88000"/>
                    <a:satMod val="150000"/>
                  </a:schemeClr>
                </a:solidFill>
              </a:rPr>
            </a:br>
            <a:r>
              <a:rPr lang="en-US" sz="4000">
                <a:solidFill>
                  <a:schemeClr val="accent1">
                    <a:tint val="88000"/>
                    <a:satMod val="150000"/>
                  </a:schemeClr>
                </a:solidFill>
              </a:rPr>
              <a:t>5 points</a:t>
            </a:r>
          </a:p>
        </p:txBody>
      </p:sp>
      <p:sp>
        <p:nvSpPr>
          <p:cNvPr id="15363" name="Rectangle 3"/>
          <p:cNvSpPr>
            <a:spLocks noGrp="1" noChangeArrowheads="1"/>
          </p:cNvSpPr>
          <p:nvPr>
            <p:ph idx="1"/>
          </p:nvPr>
        </p:nvSpPr>
        <p:spPr>
          <a:xfrm>
            <a:off x="503238" y="530225"/>
            <a:ext cx="8183562" cy="4187825"/>
          </a:xfrm>
        </p:spPr>
        <p:txBody>
          <a:bodyPr/>
          <a:lstStyle/>
          <a:p>
            <a:pPr>
              <a:lnSpc>
                <a:spcPct val="90000"/>
              </a:lnSpc>
            </a:pPr>
            <a:r>
              <a:rPr lang="en-US" smtClean="0"/>
              <a:t>Position of Earth and Sun in space create the day and night cycle</a:t>
            </a:r>
          </a:p>
          <a:p>
            <a:pPr>
              <a:lnSpc>
                <a:spcPct val="90000"/>
              </a:lnSpc>
            </a:pPr>
            <a:r>
              <a:rPr lang="en-US" smtClean="0"/>
              <a:t>Earth rotates on an axis</a:t>
            </a:r>
          </a:p>
          <a:p>
            <a:pPr>
              <a:lnSpc>
                <a:spcPct val="90000"/>
              </a:lnSpc>
            </a:pPr>
            <a:r>
              <a:rPr lang="en-US" smtClean="0"/>
              <a:t>Only half of the sphere shaped Earth can face the sun at one time</a:t>
            </a:r>
          </a:p>
          <a:p>
            <a:pPr>
              <a:lnSpc>
                <a:spcPct val="90000"/>
              </a:lnSpc>
            </a:pPr>
            <a:r>
              <a:rPr lang="en-US" smtClean="0"/>
              <a:t>The half that faces the sun experiences day</a:t>
            </a:r>
          </a:p>
          <a:p>
            <a:pPr>
              <a:lnSpc>
                <a:spcPct val="90000"/>
              </a:lnSpc>
            </a:pPr>
            <a:r>
              <a:rPr lang="en-US" smtClean="0"/>
              <a:t>The half that faces away from the sun experiences night</a:t>
            </a:r>
          </a:p>
          <a:p>
            <a:pPr>
              <a:lnSpc>
                <a:spcPct val="90000"/>
              </a:lnSpc>
            </a:pPr>
            <a:endParaRPr lang="en-US"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sz="4000">
                <a:solidFill>
                  <a:schemeClr val="accent1">
                    <a:tint val="88000"/>
                    <a:satMod val="150000"/>
                  </a:schemeClr>
                </a:solidFill>
              </a:rPr>
              <a:t>What are the reasons for the Seasons?</a:t>
            </a:r>
          </a:p>
        </p:txBody>
      </p:sp>
      <p:sp>
        <p:nvSpPr>
          <p:cNvPr id="16387" name="Rectangle 3"/>
          <p:cNvSpPr>
            <a:spLocks noGrp="1" noChangeArrowheads="1"/>
          </p:cNvSpPr>
          <p:nvPr>
            <p:ph idx="1"/>
          </p:nvPr>
        </p:nvSpPr>
        <p:spPr>
          <a:xfrm>
            <a:off x="503238" y="530225"/>
            <a:ext cx="8183562" cy="4187825"/>
          </a:xfrm>
        </p:spPr>
        <p:txBody>
          <a:bodyPr/>
          <a:lstStyle/>
          <a:p>
            <a:r>
              <a:rPr lang="en-US" smtClean="0"/>
              <a:t>Answer on a sheet of paper!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Seasons Answer</a:t>
            </a:r>
          </a:p>
        </p:txBody>
      </p:sp>
      <p:sp>
        <p:nvSpPr>
          <p:cNvPr id="17411" name="Rectangle 3"/>
          <p:cNvSpPr>
            <a:spLocks noGrp="1" noChangeArrowheads="1"/>
          </p:cNvSpPr>
          <p:nvPr>
            <p:ph idx="1"/>
          </p:nvPr>
        </p:nvSpPr>
        <p:spPr>
          <a:xfrm>
            <a:off x="503238" y="530225"/>
            <a:ext cx="8183562" cy="4187825"/>
          </a:xfrm>
        </p:spPr>
        <p:txBody>
          <a:bodyPr/>
          <a:lstStyle/>
          <a:p>
            <a:pPr>
              <a:lnSpc>
                <a:spcPct val="90000"/>
              </a:lnSpc>
            </a:pPr>
            <a:r>
              <a:rPr lang="en-US" sz="2400" smtClean="0"/>
              <a:t>We have seasons on Earth because of the position of the Earth and the Sun in space. The sun is a star.  The Earth is a sphere that is tilted on an axis.  The Earth’s axis is always tilted in the same direction as it revolves around the sun.  Therefore, the sun’s rays hit the Earth at different angles during the Earth’s revolution the Sun.  The axis that is facing towards the sun receives direct sunlight (absorbs more light) and experiences summer while the axis that is facing away from the sun receives indirect sunlight (scattered sun’s rays) and experiences  winter.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sz="4000">
                <a:solidFill>
                  <a:schemeClr val="accent1">
                    <a:tint val="88000"/>
                    <a:satMod val="150000"/>
                  </a:schemeClr>
                </a:solidFill>
              </a:rPr>
              <a:t>Seasons Response Rubric</a:t>
            </a:r>
            <a:br>
              <a:rPr lang="en-US" sz="4000">
                <a:solidFill>
                  <a:schemeClr val="accent1">
                    <a:tint val="88000"/>
                    <a:satMod val="150000"/>
                  </a:schemeClr>
                </a:solidFill>
              </a:rPr>
            </a:br>
            <a:r>
              <a:rPr lang="en-US" sz="4000">
                <a:solidFill>
                  <a:schemeClr val="accent1">
                    <a:tint val="88000"/>
                    <a:satMod val="150000"/>
                  </a:schemeClr>
                </a:solidFill>
              </a:rPr>
              <a:t>7 Points</a:t>
            </a:r>
          </a:p>
        </p:txBody>
      </p:sp>
      <p:sp>
        <p:nvSpPr>
          <p:cNvPr id="21506" name="Rectangle 3"/>
          <p:cNvSpPr>
            <a:spLocks noGrp="1" noChangeArrowheads="1"/>
          </p:cNvSpPr>
          <p:nvPr>
            <p:ph idx="1"/>
          </p:nvPr>
        </p:nvSpPr>
        <p:spPr>
          <a:xfrm>
            <a:off x="503238" y="530225"/>
            <a:ext cx="8183562" cy="4187825"/>
          </a:xfrm>
        </p:spPr>
        <p:txBody>
          <a:bodyPr>
            <a:normAutofit fontScale="92500"/>
          </a:bodyPr>
          <a:lstStyle/>
          <a:p>
            <a:pPr marL="265176" indent="-265176" fontAlgn="auto">
              <a:lnSpc>
                <a:spcPct val="80000"/>
              </a:lnSpc>
              <a:spcAft>
                <a:spcPts val="0"/>
              </a:spcAft>
              <a:buFont typeface="Wingdings 2"/>
              <a:buChar char=""/>
              <a:defRPr/>
            </a:pPr>
            <a:r>
              <a:rPr lang="en-US" smtClean="0"/>
              <a:t>The position of Earth and Sun in space dictate the seasons</a:t>
            </a:r>
          </a:p>
          <a:p>
            <a:pPr marL="265176" indent="-265176" fontAlgn="auto">
              <a:lnSpc>
                <a:spcPct val="80000"/>
              </a:lnSpc>
              <a:spcAft>
                <a:spcPts val="0"/>
              </a:spcAft>
              <a:buFont typeface="Wingdings 2"/>
              <a:buChar char=""/>
              <a:defRPr/>
            </a:pPr>
            <a:r>
              <a:rPr lang="en-US" smtClean="0"/>
              <a:t>The sun is a star that is still and the Earth is a sphere that is tilted on an axis</a:t>
            </a:r>
          </a:p>
          <a:p>
            <a:pPr marL="265176" indent="-265176" fontAlgn="auto">
              <a:lnSpc>
                <a:spcPct val="80000"/>
              </a:lnSpc>
              <a:spcAft>
                <a:spcPts val="0"/>
              </a:spcAft>
              <a:buFont typeface="Wingdings 2"/>
              <a:buChar char=""/>
              <a:defRPr/>
            </a:pPr>
            <a:r>
              <a:rPr lang="en-US" smtClean="0"/>
              <a:t>Earth’s axis is always tilted in the same direction as it revolves around the sun</a:t>
            </a:r>
          </a:p>
          <a:p>
            <a:pPr marL="265176" indent="-265176" fontAlgn="auto">
              <a:lnSpc>
                <a:spcPct val="80000"/>
              </a:lnSpc>
              <a:spcAft>
                <a:spcPts val="0"/>
              </a:spcAft>
              <a:buFont typeface="Wingdings 2"/>
              <a:buChar char=""/>
              <a:defRPr/>
            </a:pPr>
            <a:r>
              <a:rPr lang="en-US" smtClean="0"/>
              <a:t>Sun’s rays hit the Earth at different angles</a:t>
            </a:r>
          </a:p>
          <a:p>
            <a:pPr marL="265176" indent="-265176" fontAlgn="auto">
              <a:lnSpc>
                <a:spcPct val="80000"/>
              </a:lnSpc>
              <a:spcAft>
                <a:spcPts val="0"/>
              </a:spcAft>
              <a:buFont typeface="Wingdings 2"/>
              <a:buChar char=""/>
              <a:defRPr/>
            </a:pPr>
            <a:r>
              <a:rPr lang="en-US" smtClean="0"/>
              <a:t>Axis that faces the sun has summer</a:t>
            </a:r>
          </a:p>
          <a:p>
            <a:pPr marL="265176" indent="-265176" fontAlgn="auto">
              <a:lnSpc>
                <a:spcPct val="80000"/>
              </a:lnSpc>
              <a:spcAft>
                <a:spcPts val="0"/>
              </a:spcAft>
              <a:buFont typeface="Wingdings 2"/>
              <a:buChar char=""/>
              <a:defRPr/>
            </a:pPr>
            <a:r>
              <a:rPr lang="en-US" smtClean="0"/>
              <a:t>Axis that faces away from the sun has winter</a:t>
            </a:r>
          </a:p>
          <a:p>
            <a:pPr marL="265176" indent="-265176" fontAlgn="auto">
              <a:lnSpc>
                <a:spcPct val="80000"/>
              </a:lnSpc>
              <a:spcAft>
                <a:spcPts val="0"/>
              </a:spcAft>
              <a:buFont typeface="Wingdings 2"/>
              <a:buChar char=""/>
              <a:defRPr/>
            </a:pPr>
            <a:r>
              <a:rPr lang="en-US" smtClean="0"/>
              <a:t>When the Earth’s axis is not tilted towards or away from the sun, fall and spring occur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Post Lab Questions</a:t>
            </a:r>
          </a:p>
        </p:txBody>
      </p:sp>
      <p:sp>
        <p:nvSpPr>
          <p:cNvPr id="19459" name="Rectangle 3"/>
          <p:cNvSpPr>
            <a:spLocks noGrp="1" noChangeArrowheads="1"/>
          </p:cNvSpPr>
          <p:nvPr>
            <p:ph idx="1"/>
          </p:nvPr>
        </p:nvSpPr>
        <p:spPr>
          <a:xfrm>
            <a:off x="503238" y="530225"/>
            <a:ext cx="8183562" cy="4187825"/>
          </a:xfrm>
        </p:spPr>
        <p:txBody>
          <a:bodyPr/>
          <a:lstStyle/>
          <a:p>
            <a:r>
              <a:rPr lang="en-US" smtClean="0"/>
              <a:t>Why do we have day and night?</a:t>
            </a:r>
          </a:p>
          <a:p>
            <a:r>
              <a:rPr lang="en-US" smtClean="0"/>
              <a:t>Why do seasons occur?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Day and Night Answer</a:t>
            </a:r>
          </a:p>
        </p:txBody>
      </p:sp>
      <p:sp>
        <p:nvSpPr>
          <p:cNvPr id="15363" name="Rectangle 3"/>
          <p:cNvSpPr>
            <a:spLocks noGrp="1" noChangeArrowheads="1"/>
          </p:cNvSpPr>
          <p:nvPr>
            <p:ph idx="1"/>
          </p:nvPr>
        </p:nvSpPr>
        <p:spPr>
          <a:xfrm>
            <a:off x="503238" y="530225"/>
            <a:ext cx="8183562" cy="4187825"/>
          </a:xfrm>
        </p:spPr>
        <p:txBody>
          <a:bodyPr>
            <a:normAutofit fontScale="92500" lnSpcReduction="10000"/>
          </a:bodyPr>
          <a:lstStyle/>
          <a:p>
            <a:pPr marL="365760" indent="-256032" fontAlgn="auto">
              <a:spcAft>
                <a:spcPts val="0"/>
              </a:spcAft>
              <a:buFont typeface="Wingdings 3"/>
              <a:buChar char=""/>
              <a:defRPr/>
            </a:pPr>
            <a:r>
              <a:rPr lang="en-US"/>
              <a:t>We have day and night because of the position of the Earth and the Sun in space.  The sun is a star that is relatively still in space.  The Earth is a planet that is shaped like a sphere and rotates on its axis.   During the Earth’s rotation, only half of its body can face the sun at one time.  The half that happens to be rotated towards the sun is experiencing day where the half that is facing away from the sun is experiencing night.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sz="4000">
                <a:solidFill>
                  <a:schemeClr val="accent1">
                    <a:tint val="88000"/>
                    <a:satMod val="150000"/>
                  </a:schemeClr>
                </a:solidFill>
              </a:rPr>
              <a:t>Day and Night Response Rubric</a:t>
            </a:r>
            <a:br>
              <a:rPr lang="en-US" sz="4000">
                <a:solidFill>
                  <a:schemeClr val="accent1">
                    <a:tint val="88000"/>
                    <a:satMod val="150000"/>
                  </a:schemeClr>
                </a:solidFill>
              </a:rPr>
            </a:br>
            <a:r>
              <a:rPr lang="en-US" sz="4000">
                <a:solidFill>
                  <a:schemeClr val="accent1">
                    <a:tint val="88000"/>
                    <a:satMod val="150000"/>
                  </a:schemeClr>
                </a:solidFill>
              </a:rPr>
              <a:t>5 points</a:t>
            </a:r>
          </a:p>
        </p:txBody>
      </p:sp>
      <p:sp>
        <p:nvSpPr>
          <p:cNvPr id="21507" name="Rectangle 3"/>
          <p:cNvSpPr>
            <a:spLocks noGrp="1" noChangeArrowheads="1"/>
          </p:cNvSpPr>
          <p:nvPr>
            <p:ph idx="1"/>
          </p:nvPr>
        </p:nvSpPr>
        <p:spPr>
          <a:xfrm>
            <a:off x="503238" y="530225"/>
            <a:ext cx="8183562" cy="4187825"/>
          </a:xfrm>
        </p:spPr>
        <p:txBody>
          <a:bodyPr/>
          <a:lstStyle/>
          <a:p>
            <a:pPr>
              <a:lnSpc>
                <a:spcPct val="90000"/>
              </a:lnSpc>
            </a:pPr>
            <a:r>
              <a:rPr lang="en-US" smtClean="0"/>
              <a:t>Position of Earth and Sun in space create the day and night cycle</a:t>
            </a:r>
          </a:p>
          <a:p>
            <a:pPr>
              <a:lnSpc>
                <a:spcPct val="90000"/>
              </a:lnSpc>
            </a:pPr>
            <a:r>
              <a:rPr lang="en-US" smtClean="0"/>
              <a:t>Sun is still and the Earth rotates on an axis</a:t>
            </a:r>
          </a:p>
          <a:p>
            <a:pPr>
              <a:lnSpc>
                <a:spcPct val="90000"/>
              </a:lnSpc>
            </a:pPr>
            <a:r>
              <a:rPr lang="en-US" smtClean="0"/>
              <a:t>Only half of the sphere shaped Earth can face the sun at one time</a:t>
            </a:r>
          </a:p>
          <a:p>
            <a:pPr>
              <a:lnSpc>
                <a:spcPct val="90000"/>
              </a:lnSpc>
            </a:pPr>
            <a:r>
              <a:rPr lang="en-US" smtClean="0"/>
              <a:t>The half that faces the sun experiences day</a:t>
            </a:r>
          </a:p>
          <a:p>
            <a:pPr>
              <a:lnSpc>
                <a:spcPct val="90000"/>
              </a:lnSpc>
            </a:pPr>
            <a:r>
              <a:rPr lang="en-US" smtClean="0"/>
              <a:t>The half that faces away from the sun experiences night</a:t>
            </a:r>
          </a:p>
          <a:p>
            <a:pPr>
              <a:lnSpc>
                <a:spcPct val="90000"/>
              </a:lnSpc>
            </a:pPr>
            <a:endParaRPr lang="en-US"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Seasons Answer</a:t>
            </a:r>
          </a:p>
        </p:txBody>
      </p:sp>
      <p:sp>
        <p:nvSpPr>
          <p:cNvPr id="25602" name="Rectangle 3"/>
          <p:cNvSpPr>
            <a:spLocks noGrp="1" noChangeArrowheads="1"/>
          </p:cNvSpPr>
          <p:nvPr>
            <p:ph idx="1"/>
          </p:nvPr>
        </p:nvSpPr>
        <p:spPr>
          <a:xfrm>
            <a:off x="503238" y="530225"/>
            <a:ext cx="8183562" cy="4187825"/>
          </a:xfrm>
        </p:spPr>
        <p:txBody>
          <a:bodyPr>
            <a:normAutofit fontScale="92500"/>
          </a:bodyPr>
          <a:lstStyle/>
          <a:p>
            <a:pPr marL="265176" indent="-265176" fontAlgn="auto">
              <a:lnSpc>
                <a:spcPct val="80000"/>
              </a:lnSpc>
              <a:spcAft>
                <a:spcPts val="0"/>
              </a:spcAft>
              <a:buFont typeface="Wingdings 2"/>
              <a:buChar char=""/>
              <a:defRPr/>
            </a:pPr>
            <a:r>
              <a:rPr lang="en-US" sz="2400" smtClean="0"/>
              <a:t>We have seasons on Earth because of the position of the Earth and the Sun in space. The sun is a star that is relatively still in space.  The Earth is a sphere that is tilted on an axis.  The Earth’s axis is always tilted in the same direction as it revolves around the sun.  Therefore, the sun’s rays hit the Earth at different angles during the Earth’s revolution the Sun.  The axis that is facing towards the sun receives direct sunlight (absorbs more light) and experiences summer while the axis that is facing away from the sun receives indirect sunlight (scattered sun’s rays) and experiences  winter. When the Earth’s axis is not tilted towards or away from the sun, direct sunlight hits the equator creating similar conditions in both hemispheres so Spring and Fall occur.</a:t>
            </a:r>
          </a:p>
          <a:p>
            <a:pPr marL="265176" indent="-265176" fontAlgn="auto">
              <a:lnSpc>
                <a:spcPct val="80000"/>
              </a:lnSpc>
              <a:spcAft>
                <a:spcPts val="0"/>
              </a:spcAft>
              <a:buFont typeface="Wingdings 2"/>
              <a:buChar char=""/>
              <a:defRPr/>
            </a:pPr>
            <a:endParaRPr lang="en-US" sz="2400" smtClean="0"/>
          </a:p>
          <a:p>
            <a:pPr marL="265176" indent="-265176" fontAlgn="auto">
              <a:lnSpc>
                <a:spcPct val="80000"/>
              </a:lnSpc>
              <a:spcAft>
                <a:spcPts val="0"/>
              </a:spcAft>
              <a:buFont typeface="Wingdings 2"/>
              <a:buChar char=""/>
              <a:defRPr/>
            </a:pP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sz="4000" dirty="0">
                <a:solidFill>
                  <a:schemeClr val="accent1">
                    <a:tint val="88000"/>
                    <a:satMod val="150000"/>
                  </a:schemeClr>
                </a:solidFill>
              </a:rPr>
              <a:t>Seasons Response Rubric</a:t>
            </a:r>
            <a:br>
              <a:rPr lang="en-US" sz="4000" dirty="0">
                <a:solidFill>
                  <a:schemeClr val="accent1">
                    <a:tint val="88000"/>
                    <a:satMod val="150000"/>
                  </a:schemeClr>
                </a:solidFill>
              </a:rPr>
            </a:br>
            <a:r>
              <a:rPr lang="en-US" sz="4000" dirty="0">
                <a:solidFill>
                  <a:schemeClr val="accent1">
                    <a:tint val="88000"/>
                    <a:satMod val="150000"/>
                  </a:schemeClr>
                </a:solidFill>
              </a:rPr>
              <a:t>7 Points</a:t>
            </a:r>
          </a:p>
        </p:txBody>
      </p:sp>
      <p:sp>
        <p:nvSpPr>
          <p:cNvPr id="26626" name="Rectangle 3"/>
          <p:cNvSpPr>
            <a:spLocks noGrp="1" noChangeArrowheads="1"/>
          </p:cNvSpPr>
          <p:nvPr>
            <p:ph idx="1"/>
          </p:nvPr>
        </p:nvSpPr>
        <p:spPr>
          <a:xfrm>
            <a:off x="503238" y="530225"/>
            <a:ext cx="8183562" cy="4187825"/>
          </a:xfrm>
        </p:spPr>
        <p:txBody>
          <a:bodyPr>
            <a:normAutofit fontScale="92500" lnSpcReduction="20000"/>
          </a:bodyPr>
          <a:lstStyle/>
          <a:p>
            <a:pPr marL="265176" indent="-265176" fontAlgn="auto">
              <a:lnSpc>
                <a:spcPct val="80000"/>
              </a:lnSpc>
              <a:spcAft>
                <a:spcPts val="0"/>
              </a:spcAft>
              <a:buFont typeface="Wingdings 2"/>
              <a:buChar char=""/>
              <a:defRPr/>
            </a:pPr>
            <a:r>
              <a:rPr lang="en-US" smtClean="0"/>
              <a:t>The position of Earth and Sun in space dictate the seasons</a:t>
            </a:r>
          </a:p>
          <a:p>
            <a:pPr marL="265176" indent="-265176" fontAlgn="auto">
              <a:lnSpc>
                <a:spcPct val="80000"/>
              </a:lnSpc>
              <a:spcAft>
                <a:spcPts val="0"/>
              </a:spcAft>
              <a:buFont typeface="Wingdings 2"/>
              <a:buChar char=""/>
              <a:defRPr/>
            </a:pPr>
            <a:r>
              <a:rPr lang="en-US" smtClean="0"/>
              <a:t>The sun is a star that and the Earth is a sphere that is tilted on an axis</a:t>
            </a:r>
          </a:p>
          <a:p>
            <a:pPr marL="265176" indent="-265176" fontAlgn="auto">
              <a:lnSpc>
                <a:spcPct val="80000"/>
              </a:lnSpc>
              <a:spcAft>
                <a:spcPts val="0"/>
              </a:spcAft>
              <a:buFont typeface="Wingdings 2"/>
              <a:buChar char=""/>
              <a:defRPr/>
            </a:pPr>
            <a:r>
              <a:rPr lang="en-US" smtClean="0"/>
              <a:t>Earth’s axis is always tilted in the same direction as it revolves around the sun</a:t>
            </a:r>
          </a:p>
          <a:p>
            <a:pPr marL="265176" indent="-265176" fontAlgn="auto">
              <a:lnSpc>
                <a:spcPct val="80000"/>
              </a:lnSpc>
              <a:spcAft>
                <a:spcPts val="0"/>
              </a:spcAft>
              <a:buFont typeface="Wingdings 2"/>
              <a:buChar char=""/>
              <a:defRPr/>
            </a:pPr>
            <a:r>
              <a:rPr lang="en-US" smtClean="0"/>
              <a:t>Sun’s rays hit the Earth at different angles</a:t>
            </a:r>
          </a:p>
          <a:p>
            <a:pPr marL="265176" indent="-265176" fontAlgn="auto">
              <a:lnSpc>
                <a:spcPct val="80000"/>
              </a:lnSpc>
              <a:spcAft>
                <a:spcPts val="0"/>
              </a:spcAft>
              <a:buFont typeface="Wingdings 2"/>
              <a:buChar char=""/>
              <a:defRPr/>
            </a:pPr>
            <a:r>
              <a:rPr lang="en-US" smtClean="0"/>
              <a:t>Axis that faces the sun has summer-Direct Sunlight (absorbs the sun’s rays)</a:t>
            </a:r>
          </a:p>
          <a:p>
            <a:pPr marL="265176" indent="-265176" fontAlgn="auto">
              <a:lnSpc>
                <a:spcPct val="80000"/>
              </a:lnSpc>
              <a:spcAft>
                <a:spcPts val="0"/>
              </a:spcAft>
              <a:buFont typeface="Wingdings 2"/>
              <a:buChar char=""/>
              <a:defRPr/>
            </a:pPr>
            <a:r>
              <a:rPr lang="en-US" smtClean="0"/>
              <a:t>Axis that faces away from the sun has winter (indirect sunlight (scattered sunlight)</a:t>
            </a:r>
          </a:p>
          <a:p>
            <a:pPr marL="265176" indent="-265176" fontAlgn="auto">
              <a:lnSpc>
                <a:spcPct val="80000"/>
              </a:lnSpc>
              <a:spcAft>
                <a:spcPts val="0"/>
              </a:spcAft>
              <a:buFont typeface="Wingdings 2"/>
              <a:buChar char=""/>
              <a:defRPr/>
            </a:pPr>
            <a:r>
              <a:rPr lang="en-US" smtClean="0"/>
              <a:t>When the Earth’s axis is not tilted towards or away from the sun, direct sunlight hits the equator creating similar conditions in both hemispheres so Spring and Fall occur.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Horizon</a:t>
            </a:r>
            <a:endParaRPr lang="en-US" dirty="0">
              <a:solidFill>
                <a:schemeClr val="accent1">
                  <a:tint val="88000"/>
                  <a:satMod val="150000"/>
                </a:schemeClr>
              </a:solidFill>
            </a:endParaRPr>
          </a:p>
        </p:txBody>
      </p:sp>
      <p:sp>
        <p:nvSpPr>
          <p:cNvPr id="24579" name="Content Placeholder 4"/>
          <p:cNvSpPr>
            <a:spLocks noGrp="1"/>
          </p:cNvSpPr>
          <p:nvPr>
            <p:ph sz="half" idx="1"/>
          </p:nvPr>
        </p:nvSpPr>
        <p:spPr>
          <a:xfrm>
            <a:off x="514350" y="530225"/>
            <a:ext cx="3932238" cy="4389438"/>
          </a:xfrm>
        </p:spPr>
        <p:txBody>
          <a:bodyPr/>
          <a:lstStyle/>
          <a:p>
            <a:r>
              <a:rPr lang="en-US" smtClean="0"/>
              <a:t>The place where the Earth and the sky look like they meet.</a:t>
            </a:r>
          </a:p>
          <a:p>
            <a:endParaRPr lang="en-US" smtClean="0"/>
          </a:p>
        </p:txBody>
      </p:sp>
      <p:pic>
        <p:nvPicPr>
          <p:cNvPr id="24580" name="Content Placeholder 6" descr="horizon.jpg"/>
          <p:cNvPicPr>
            <a:picLocks noGrp="1" noChangeAspect="1"/>
          </p:cNvPicPr>
          <p:nvPr>
            <p:ph sz="half" idx="2"/>
          </p:nvPr>
        </p:nvPicPr>
        <p:blipFill>
          <a:blip r:embed="rId2"/>
          <a:srcRect/>
          <a:stretch>
            <a:fillRect/>
          </a:stretch>
        </p:blipFill>
        <p:spPr>
          <a:xfrm>
            <a:off x="4756150" y="1422400"/>
            <a:ext cx="3930650" cy="2605088"/>
          </a:xfrm>
        </p:spPr>
      </p:pic>
      <p:grpSp>
        <p:nvGrpSpPr>
          <p:cNvPr id="21" name="Group 20"/>
          <p:cNvGrpSpPr/>
          <p:nvPr/>
        </p:nvGrpSpPr>
        <p:grpSpPr>
          <a:xfrm>
            <a:off x="5022056" y="2478881"/>
            <a:ext cx="2907507" cy="1314440"/>
            <a:chOff x="5022056" y="2478881"/>
            <a:chExt cx="2907507" cy="1314440"/>
          </a:xfrm>
        </p:grpSpPr>
        <p:sp>
          <p:nvSpPr>
            <p:cNvPr id="5" name="SMARTInkAnnotation0"/>
            <p:cNvSpPr/>
            <p:nvPr/>
          </p:nvSpPr>
          <p:spPr>
            <a:xfrm>
              <a:off x="5072062" y="3143250"/>
              <a:ext cx="121445" cy="207169"/>
            </a:xfrm>
            <a:custGeom>
              <a:avLst/>
              <a:gdLst/>
              <a:ahLst/>
              <a:cxnLst/>
              <a:rect l="0" t="0" r="0" b="0"/>
              <a:pathLst>
                <a:path w="121445" h="207169">
                  <a:moveTo>
                    <a:pt x="121444" y="0"/>
                  </a:moveTo>
                  <a:lnTo>
                    <a:pt x="115293" y="0"/>
                  </a:lnTo>
                  <a:lnTo>
                    <a:pt x="114962" y="793"/>
                  </a:lnTo>
                  <a:lnTo>
                    <a:pt x="114387" y="6150"/>
                  </a:lnTo>
                  <a:lnTo>
                    <a:pt x="112222" y="8819"/>
                  </a:lnTo>
                  <a:lnTo>
                    <a:pt x="110534" y="10641"/>
                  </a:lnTo>
                  <a:lnTo>
                    <a:pt x="109408" y="12650"/>
                  </a:lnTo>
                  <a:lnTo>
                    <a:pt x="108157" y="16999"/>
                  </a:lnTo>
                  <a:lnTo>
                    <a:pt x="107601" y="21578"/>
                  </a:lnTo>
                  <a:lnTo>
                    <a:pt x="107453" y="23910"/>
                  </a:lnTo>
                  <a:lnTo>
                    <a:pt x="106561" y="27052"/>
                  </a:lnTo>
                  <a:lnTo>
                    <a:pt x="105172" y="30735"/>
                  </a:lnTo>
                  <a:lnTo>
                    <a:pt x="103452" y="34777"/>
                  </a:lnTo>
                  <a:lnTo>
                    <a:pt x="102306" y="38266"/>
                  </a:lnTo>
                  <a:lnTo>
                    <a:pt x="101032" y="44259"/>
                  </a:lnTo>
                  <a:lnTo>
                    <a:pt x="100466" y="49568"/>
                  </a:lnTo>
                  <a:lnTo>
                    <a:pt x="100315" y="52095"/>
                  </a:lnTo>
                  <a:lnTo>
                    <a:pt x="99420" y="54574"/>
                  </a:lnTo>
                  <a:lnTo>
                    <a:pt x="96310" y="59444"/>
                  </a:lnTo>
                  <a:lnTo>
                    <a:pt x="93888" y="62857"/>
                  </a:lnTo>
                  <a:lnTo>
                    <a:pt x="93322" y="65771"/>
                  </a:lnTo>
                  <a:lnTo>
                    <a:pt x="93171" y="67660"/>
                  </a:lnTo>
                  <a:lnTo>
                    <a:pt x="92276" y="69713"/>
                  </a:lnTo>
                  <a:lnTo>
                    <a:pt x="89167" y="74110"/>
                  </a:lnTo>
                  <a:lnTo>
                    <a:pt x="87255" y="78711"/>
                  </a:lnTo>
                  <a:lnTo>
                    <a:pt x="85611" y="84195"/>
                  </a:lnTo>
                  <a:lnTo>
                    <a:pt x="84062" y="87880"/>
                  </a:lnTo>
                  <a:lnTo>
                    <a:pt x="82235" y="91924"/>
                  </a:lnTo>
                  <a:lnTo>
                    <a:pt x="80223" y="95414"/>
                  </a:lnTo>
                  <a:lnTo>
                    <a:pt x="78088" y="98534"/>
                  </a:lnTo>
                  <a:lnTo>
                    <a:pt x="75872" y="101408"/>
                  </a:lnTo>
                  <a:lnTo>
                    <a:pt x="73408" y="106718"/>
                  </a:lnTo>
                  <a:lnTo>
                    <a:pt x="72313" y="111724"/>
                  </a:lnTo>
                  <a:lnTo>
                    <a:pt x="71827" y="116594"/>
                  </a:lnTo>
                  <a:lnTo>
                    <a:pt x="70903" y="119005"/>
                  </a:lnTo>
                  <a:lnTo>
                    <a:pt x="67761" y="123799"/>
                  </a:lnTo>
                  <a:lnTo>
                    <a:pt x="65811" y="126189"/>
                  </a:lnTo>
                  <a:lnTo>
                    <a:pt x="63718" y="128576"/>
                  </a:lnTo>
                  <a:lnTo>
                    <a:pt x="61528" y="130961"/>
                  </a:lnTo>
                  <a:lnTo>
                    <a:pt x="60069" y="133344"/>
                  </a:lnTo>
                  <a:lnTo>
                    <a:pt x="58447" y="138110"/>
                  </a:lnTo>
                  <a:lnTo>
                    <a:pt x="55611" y="142873"/>
                  </a:lnTo>
                  <a:lnTo>
                    <a:pt x="53742" y="145255"/>
                  </a:lnTo>
                  <a:lnTo>
                    <a:pt x="51703" y="147637"/>
                  </a:lnTo>
                  <a:lnTo>
                    <a:pt x="49550" y="150018"/>
                  </a:lnTo>
                  <a:lnTo>
                    <a:pt x="47321" y="152399"/>
                  </a:lnTo>
                  <a:lnTo>
                    <a:pt x="45835" y="154781"/>
                  </a:lnTo>
                  <a:lnTo>
                    <a:pt x="44184" y="159544"/>
                  </a:lnTo>
                  <a:lnTo>
                    <a:pt x="42950" y="161131"/>
                  </a:lnTo>
                  <a:lnTo>
                    <a:pt x="41333" y="162190"/>
                  </a:lnTo>
                  <a:lnTo>
                    <a:pt x="39462" y="162895"/>
                  </a:lnTo>
                  <a:lnTo>
                    <a:pt x="38214" y="164159"/>
                  </a:lnTo>
                  <a:lnTo>
                    <a:pt x="37382" y="165796"/>
                  </a:lnTo>
                  <a:lnTo>
                    <a:pt x="36048" y="170333"/>
                  </a:lnTo>
                  <a:lnTo>
                    <a:pt x="33749" y="173070"/>
                  </a:lnTo>
                  <a:lnTo>
                    <a:pt x="30081" y="176932"/>
                  </a:lnTo>
                  <a:lnTo>
                    <a:pt x="25805" y="181295"/>
                  </a:lnTo>
                  <a:lnTo>
                    <a:pt x="23553" y="182776"/>
                  </a:lnTo>
                  <a:lnTo>
                    <a:pt x="21259" y="183763"/>
                  </a:lnTo>
                  <a:lnTo>
                    <a:pt x="18935" y="184421"/>
                  </a:lnTo>
                  <a:lnTo>
                    <a:pt x="17386" y="185653"/>
                  </a:lnTo>
                  <a:lnTo>
                    <a:pt x="16353" y="187269"/>
                  </a:lnTo>
                  <a:lnTo>
                    <a:pt x="15665" y="189140"/>
                  </a:lnTo>
                  <a:lnTo>
                    <a:pt x="12783" y="193335"/>
                  </a:lnTo>
                  <a:lnTo>
                    <a:pt x="8258" y="198703"/>
                  </a:lnTo>
                  <a:lnTo>
                    <a:pt x="5523" y="201554"/>
                  </a:lnTo>
                  <a:lnTo>
                    <a:pt x="0" y="20716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1"/>
            <p:cNvSpPr/>
            <p:nvPr/>
          </p:nvSpPr>
          <p:spPr>
            <a:xfrm>
              <a:off x="5022056" y="3150393"/>
              <a:ext cx="192882" cy="192883"/>
            </a:xfrm>
            <a:custGeom>
              <a:avLst/>
              <a:gdLst/>
              <a:ahLst/>
              <a:cxnLst/>
              <a:rect l="0" t="0" r="0" b="0"/>
              <a:pathLst>
                <a:path w="192882" h="192883">
                  <a:moveTo>
                    <a:pt x="0" y="0"/>
                  </a:moveTo>
                  <a:lnTo>
                    <a:pt x="0" y="17061"/>
                  </a:lnTo>
                  <a:lnTo>
                    <a:pt x="794" y="19312"/>
                  </a:lnTo>
                  <a:lnTo>
                    <a:pt x="3792" y="23929"/>
                  </a:lnTo>
                  <a:lnTo>
                    <a:pt x="7771" y="28627"/>
                  </a:lnTo>
                  <a:lnTo>
                    <a:pt x="9943" y="30991"/>
                  </a:lnTo>
                  <a:lnTo>
                    <a:pt x="11391" y="33361"/>
                  </a:lnTo>
                  <a:lnTo>
                    <a:pt x="13001" y="38111"/>
                  </a:lnTo>
                  <a:lnTo>
                    <a:pt x="15832" y="42867"/>
                  </a:lnTo>
                  <a:lnTo>
                    <a:pt x="17699" y="45247"/>
                  </a:lnTo>
                  <a:lnTo>
                    <a:pt x="20530" y="47627"/>
                  </a:lnTo>
                  <a:lnTo>
                    <a:pt x="24005" y="50008"/>
                  </a:lnTo>
                  <a:lnTo>
                    <a:pt x="27910" y="52389"/>
                  </a:lnTo>
                  <a:lnTo>
                    <a:pt x="31307" y="54770"/>
                  </a:lnTo>
                  <a:lnTo>
                    <a:pt x="37197" y="59532"/>
                  </a:lnTo>
                  <a:lnTo>
                    <a:pt x="42461" y="64294"/>
                  </a:lnTo>
                  <a:lnTo>
                    <a:pt x="47447" y="69057"/>
                  </a:lnTo>
                  <a:lnTo>
                    <a:pt x="52308" y="73819"/>
                  </a:lnTo>
                  <a:lnTo>
                    <a:pt x="55510" y="76200"/>
                  </a:lnTo>
                  <a:lnTo>
                    <a:pt x="59231" y="78582"/>
                  </a:lnTo>
                  <a:lnTo>
                    <a:pt x="63300" y="80963"/>
                  </a:lnTo>
                  <a:lnTo>
                    <a:pt x="66806" y="84138"/>
                  </a:lnTo>
                  <a:lnTo>
                    <a:pt x="69937" y="87842"/>
                  </a:lnTo>
                  <a:lnTo>
                    <a:pt x="72819" y="91899"/>
                  </a:lnTo>
                  <a:lnTo>
                    <a:pt x="75534" y="95397"/>
                  </a:lnTo>
                  <a:lnTo>
                    <a:pt x="80666" y="101401"/>
                  </a:lnTo>
                  <a:lnTo>
                    <a:pt x="83940" y="104114"/>
                  </a:lnTo>
                  <a:lnTo>
                    <a:pt x="87710" y="106715"/>
                  </a:lnTo>
                  <a:lnTo>
                    <a:pt x="91810" y="109244"/>
                  </a:lnTo>
                  <a:lnTo>
                    <a:pt x="96132" y="112517"/>
                  </a:lnTo>
                  <a:lnTo>
                    <a:pt x="100600" y="116286"/>
                  </a:lnTo>
                  <a:lnTo>
                    <a:pt x="109005" y="123914"/>
                  </a:lnTo>
                  <a:lnTo>
                    <a:pt x="115386" y="129950"/>
                  </a:lnTo>
                  <a:lnTo>
                    <a:pt x="118993" y="132671"/>
                  </a:lnTo>
                  <a:lnTo>
                    <a:pt x="122984" y="135279"/>
                  </a:lnTo>
                  <a:lnTo>
                    <a:pt x="127233" y="137811"/>
                  </a:lnTo>
                  <a:lnTo>
                    <a:pt x="130860" y="140293"/>
                  </a:lnTo>
                  <a:lnTo>
                    <a:pt x="134071" y="142742"/>
                  </a:lnTo>
                  <a:lnTo>
                    <a:pt x="137006" y="145167"/>
                  </a:lnTo>
                  <a:lnTo>
                    <a:pt x="140550" y="147578"/>
                  </a:lnTo>
                  <a:lnTo>
                    <a:pt x="144499" y="149979"/>
                  </a:lnTo>
                  <a:lnTo>
                    <a:pt x="148721" y="152374"/>
                  </a:lnTo>
                  <a:lnTo>
                    <a:pt x="157644" y="157151"/>
                  </a:lnTo>
                  <a:lnTo>
                    <a:pt x="162246" y="159536"/>
                  </a:lnTo>
                  <a:lnTo>
                    <a:pt x="166902" y="162714"/>
                  </a:lnTo>
                  <a:lnTo>
                    <a:pt x="171592" y="166420"/>
                  </a:lnTo>
                  <a:lnTo>
                    <a:pt x="176308" y="170478"/>
                  </a:lnTo>
                  <a:lnTo>
                    <a:pt x="183663" y="177104"/>
                  </a:lnTo>
                  <a:lnTo>
                    <a:pt x="186736" y="179982"/>
                  </a:lnTo>
                  <a:lnTo>
                    <a:pt x="188784" y="182694"/>
                  </a:lnTo>
                  <a:lnTo>
                    <a:pt x="190150" y="185296"/>
                  </a:lnTo>
                  <a:lnTo>
                    <a:pt x="192881" y="19288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2"/>
            <p:cNvSpPr/>
            <p:nvPr/>
          </p:nvSpPr>
          <p:spPr>
            <a:xfrm>
              <a:off x="6308232" y="3521868"/>
              <a:ext cx="514050" cy="271453"/>
            </a:xfrm>
            <a:custGeom>
              <a:avLst/>
              <a:gdLst/>
              <a:ahLst/>
              <a:cxnLst/>
              <a:rect l="0" t="0" r="0" b="0"/>
              <a:pathLst>
                <a:path w="514050" h="271453">
                  <a:moveTo>
                    <a:pt x="13986" y="14288"/>
                  </a:moveTo>
                  <a:lnTo>
                    <a:pt x="718" y="14288"/>
                  </a:lnTo>
                  <a:lnTo>
                    <a:pt x="378" y="15082"/>
                  </a:lnTo>
                  <a:lnTo>
                    <a:pt x="0" y="18080"/>
                  </a:lnTo>
                  <a:lnTo>
                    <a:pt x="694" y="19991"/>
                  </a:lnTo>
                  <a:lnTo>
                    <a:pt x="4668" y="26473"/>
                  </a:lnTo>
                  <a:lnTo>
                    <a:pt x="5876" y="31081"/>
                  </a:lnTo>
                  <a:lnTo>
                    <a:pt x="6556" y="38137"/>
                  </a:lnTo>
                  <a:lnTo>
                    <a:pt x="8832" y="44996"/>
                  </a:lnTo>
                  <a:lnTo>
                    <a:pt x="12489" y="52542"/>
                  </a:lnTo>
                  <a:lnTo>
                    <a:pt x="16760" y="58542"/>
                  </a:lnTo>
                  <a:lnTo>
                    <a:pt x="21305" y="65971"/>
                  </a:lnTo>
                  <a:lnTo>
                    <a:pt x="23628" y="70174"/>
                  </a:lnTo>
                  <a:lnTo>
                    <a:pt x="25176" y="74564"/>
                  </a:lnTo>
                  <a:lnTo>
                    <a:pt x="26208" y="79079"/>
                  </a:lnTo>
                  <a:lnTo>
                    <a:pt x="26897" y="83675"/>
                  </a:lnTo>
                  <a:lnTo>
                    <a:pt x="28150" y="88327"/>
                  </a:lnTo>
                  <a:lnTo>
                    <a:pt x="29779" y="93017"/>
                  </a:lnTo>
                  <a:lnTo>
                    <a:pt x="31658" y="97730"/>
                  </a:lnTo>
                  <a:lnTo>
                    <a:pt x="35864" y="105083"/>
                  </a:lnTo>
                  <a:lnTo>
                    <a:pt x="38096" y="108156"/>
                  </a:lnTo>
                  <a:lnTo>
                    <a:pt x="40577" y="115802"/>
                  </a:lnTo>
                  <a:lnTo>
                    <a:pt x="41238" y="120065"/>
                  </a:lnTo>
                  <a:lnTo>
                    <a:pt x="42473" y="125287"/>
                  </a:lnTo>
                  <a:lnTo>
                    <a:pt x="44089" y="131150"/>
                  </a:lnTo>
                  <a:lnTo>
                    <a:pt x="45961" y="137440"/>
                  </a:lnTo>
                  <a:lnTo>
                    <a:pt x="47209" y="143220"/>
                  </a:lnTo>
                  <a:lnTo>
                    <a:pt x="48041" y="148661"/>
                  </a:lnTo>
                  <a:lnTo>
                    <a:pt x="48596" y="153877"/>
                  </a:lnTo>
                  <a:lnTo>
                    <a:pt x="49759" y="158941"/>
                  </a:lnTo>
                  <a:lnTo>
                    <a:pt x="51329" y="163904"/>
                  </a:lnTo>
                  <a:lnTo>
                    <a:pt x="53169" y="168801"/>
                  </a:lnTo>
                  <a:lnTo>
                    <a:pt x="54395" y="173653"/>
                  </a:lnTo>
                  <a:lnTo>
                    <a:pt x="55213" y="178475"/>
                  </a:lnTo>
                  <a:lnTo>
                    <a:pt x="55759" y="183277"/>
                  </a:lnTo>
                  <a:lnTo>
                    <a:pt x="56915" y="188066"/>
                  </a:lnTo>
                  <a:lnTo>
                    <a:pt x="58481" y="192847"/>
                  </a:lnTo>
                  <a:lnTo>
                    <a:pt x="60318" y="197621"/>
                  </a:lnTo>
                  <a:lnTo>
                    <a:pt x="62336" y="202391"/>
                  </a:lnTo>
                  <a:lnTo>
                    <a:pt x="66696" y="211925"/>
                  </a:lnTo>
                  <a:lnTo>
                    <a:pt x="69163" y="219337"/>
                  </a:lnTo>
                  <a:lnTo>
                    <a:pt x="71053" y="226071"/>
                  </a:lnTo>
                  <a:lnTo>
                    <a:pt x="74539" y="234356"/>
                  </a:lnTo>
                  <a:lnTo>
                    <a:pt x="78734" y="241212"/>
                  </a:lnTo>
                  <a:lnTo>
                    <a:pt x="80964" y="244152"/>
                  </a:lnTo>
                  <a:lnTo>
                    <a:pt x="83442" y="249535"/>
                  </a:lnTo>
                  <a:lnTo>
                    <a:pt x="84103" y="252082"/>
                  </a:lnTo>
                  <a:lnTo>
                    <a:pt x="86953" y="257028"/>
                  </a:lnTo>
                  <a:lnTo>
                    <a:pt x="88825" y="259458"/>
                  </a:lnTo>
                  <a:lnTo>
                    <a:pt x="90904" y="264276"/>
                  </a:lnTo>
                  <a:lnTo>
                    <a:pt x="91459" y="266671"/>
                  </a:lnTo>
                  <a:lnTo>
                    <a:pt x="92622" y="268269"/>
                  </a:lnTo>
                  <a:lnTo>
                    <a:pt x="94191" y="269333"/>
                  </a:lnTo>
                  <a:lnTo>
                    <a:pt x="98621" y="271042"/>
                  </a:lnTo>
                  <a:lnTo>
                    <a:pt x="112683" y="271452"/>
                  </a:lnTo>
                  <a:lnTo>
                    <a:pt x="115531" y="269341"/>
                  </a:lnTo>
                  <a:lnTo>
                    <a:pt x="117401" y="267667"/>
                  </a:lnTo>
                  <a:lnTo>
                    <a:pt x="118648" y="265758"/>
                  </a:lnTo>
                  <a:lnTo>
                    <a:pt x="121198" y="259277"/>
                  </a:lnTo>
                  <a:lnTo>
                    <a:pt x="126627" y="251536"/>
                  </a:lnTo>
                  <a:lnTo>
                    <a:pt x="130988" y="243821"/>
                  </a:lnTo>
                  <a:lnTo>
                    <a:pt x="135573" y="235101"/>
                  </a:lnTo>
                  <a:lnTo>
                    <a:pt x="144983" y="216567"/>
                  </a:lnTo>
                  <a:lnTo>
                    <a:pt x="147355" y="211053"/>
                  </a:lnTo>
                  <a:lnTo>
                    <a:pt x="149730" y="204996"/>
                  </a:lnTo>
                  <a:lnTo>
                    <a:pt x="152107" y="198577"/>
                  </a:lnTo>
                  <a:lnTo>
                    <a:pt x="154486" y="192709"/>
                  </a:lnTo>
                  <a:lnTo>
                    <a:pt x="156865" y="187211"/>
                  </a:lnTo>
                  <a:lnTo>
                    <a:pt x="161625" y="176868"/>
                  </a:lnTo>
                  <a:lnTo>
                    <a:pt x="173530" y="152487"/>
                  </a:lnTo>
                  <a:lnTo>
                    <a:pt x="194961" y="109540"/>
                  </a:lnTo>
                  <a:lnTo>
                    <a:pt x="199724" y="102130"/>
                  </a:lnTo>
                  <a:lnTo>
                    <a:pt x="204486" y="96192"/>
                  </a:lnTo>
                  <a:lnTo>
                    <a:pt x="211630" y="88386"/>
                  </a:lnTo>
                  <a:lnTo>
                    <a:pt x="221155" y="78637"/>
                  </a:lnTo>
                  <a:lnTo>
                    <a:pt x="223536" y="76237"/>
                  </a:lnTo>
                  <a:lnTo>
                    <a:pt x="225918" y="74638"/>
                  </a:lnTo>
                  <a:lnTo>
                    <a:pt x="230680" y="72860"/>
                  </a:lnTo>
                  <a:lnTo>
                    <a:pt x="232268" y="71592"/>
                  </a:lnTo>
                  <a:lnTo>
                    <a:pt x="233326" y="69953"/>
                  </a:lnTo>
                  <a:lnTo>
                    <a:pt x="234031" y="68067"/>
                  </a:lnTo>
                  <a:lnTo>
                    <a:pt x="236089" y="66809"/>
                  </a:lnTo>
                  <a:lnTo>
                    <a:pt x="242609" y="65412"/>
                  </a:lnTo>
                  <a:lnTo>
                    <a:pt x="251413" y="64626"/>
                  </a:lnTo>
                  <a:lnTo>
                    <a:pt x="253233" y="65309"/>
                  </a:lnTo>
                  <a:lnTo>
                    <a:pt x="254447" y="66558"/>
                  </a:lnTo>
                  <a:lnTo>
                    <a:pt x="255255" y="68185"/>
                  </a:lnTo>
                  <a:lnTo>
                    <a:pt x="256589" y="69269"/>
                  </a:lnTo>
                  <a:lnTo>
                    <a:pt x="258271" y="69992"/>
                  </a:lnTo>
                  <a:lnTo>
                    <a:pt x="260187" y="70474"/>
                  </a:lnTo>
                  <a:lnTo>
                    <a:pt x="264431" y="73126"/>
                  </a:lnTo>
                  <a:lnTo>
                    <a:pt x="273625" y="81296"/>
                  </a:lnTo>
                  <a:lnTo>
                    <a:pt x="283084" y="90554"/>
                  </a:lnTo>
                  <a:lnTo>
                    <a:pt x="290217" y="98445"/>
                  </a:lnTo>
                  <a:lnTo>
                    <a:pt x="294976" y="106195"/>
                  </a:lnTo>
                  <a:lnTo>
                    <a:pt x="299737" y="112815"/>
                  </a:lnTo>
                  <a:lnTo>
                    <a:pt x="304499" y="119196"/>
                  </a:lnTo>
                  <a:lnTo>
                    <a:pt x="309261" y="127324"/>
                  </a:lnTo>
                  <a:lnTo>
                    <a:pt x="314024" y="136229"/>
                  </a:lnTo>
                  <a:lnTo>
                    <a:pt x="330693" y="169098"/>
                  </a:lnTo>
                  <a:lnTo>
                    <a:pt x="332280" y="173851"/>
                  </a:lnTo>
                  <a:lnTo>
                    <a:pt x="333338" y="178607"/>
                  </a:lnTo>
                  <a:lnTo>
                    <a:pt x="334043" y="183365"/>
                  </a:lnTo>
                  <a:lnTo>
                    <a:pt x="336101" y="188125"/>
                  </a:lnTo>
                  <a:lnTo>
                    <a:pt x="339061" y="192885"/>
                  </a:lnTo>
                  <a:lnTo>
                    <a:pt x="342621" y="197647"/>
                  </a:lnTo>
                  <a:lnTo>
                    <a:pt x="348695" y="205054"/>
                  </a:lnTo>
                  <a:lnTo>
                    <a:pt x="354039" y="210991"/>
                  </a:lnTo>
                  <a:lnTo>
                    <a:pt x="361511" y="218797"/>
                  </a:lnTo>
                  <a:lnTo>
                    <a:pt x="366350" y="223714"/>
                  </a:lnTo>
                  <a:lnTo>
                    <a:pt x="367958" y="226136"/>
                  </a:lnTo>
                  <a:lnTo>
                    <a:pt x="369744" y="230945"/>
                  </a:lnTo>
                  <a:lnTo>
                    <a:pt x="371015" y="232545"/>
                  </a:lnTo>
                  <a:lnTo>
                    <a:pt x="372655" y="233611"/>
                  </a:lnTo>
                  <a:lnTo>
                    <a:pt x="374543" y="234322"/>
                  </a:lnTo>
                  <a:lnTo>
                    <a:pt x="378756" y="237229"/>
                  </a:lnTo>
                  <a:lnTo>
                    <a:pt x="380991" y="239115"/>
                  </a:lnTo>
                  <a:lnTo>
                    <a:pt x="383275" y="240373"/>
                  </a:lnTo>
                  <a:lnTo>
                    <a:pt x="387929" y="241770"/>
                  </a:lnTo>
                  <a:lnTo>
                    <a:pt x="402138" y="242790"/>
                  </a:lnTo>
                  <a:lnTo>
                    <a:pt x="403723" y="242029"/>
                  </a:lnTo>
                  <a:lnTo>
                    <a:pt x="404779" y="240727"/>
                  </a:lnTo>
                  <a:lnTo>
                    <a:pt x="405484" y="239067"/>
                  </a:lnTo>
                  <a:lnTo>
                    <a:pt x="406748" y="237959"/>
                  </a:lnTo>
                  <a:lnTo>
                    <a:pt x="408383" y="237221"/>
                  </a:lnTo>
                  <a:lnTo>
                    <a:pt x="410267" y="236729"/>
                  </a:lnTo>
                  <a:lnTo>
                    <a:pt x="414478" y="234065"/>
                  </a:lnTo>
                  <a:lnTo>
                    <a:pt x="423649" y="225888"/>
                  </a:lnTo>
                  <a:lnTo>
                    <a:pt x="430731" y="218977"/>
                  </a:lnTo>
                  <a:lnTo>
                    <a:pt x="435479" y="212152"/>
                  </a:lnTo>
                  <a:lnTo>
                    <a:pt x="437857" y="208110"/>
                  </a:lnTo>
                  <a:lnTo>
                    <a:pt x="439442" y="203828"/>
                  </a:lnTo>
                  <a:lnTo>
                    <a:pt x="440498" y="199385"/>
                  </a:lnTo>
                  <a:lnTo>
                    <a:pt x="441203" y="194836"/>
                  </a:lnTo>
                  <a:lnTo>
                    <a:pt x="442466" y="190216"/>
                  </a:lnTo>
                  <a:lnTo>
                    <a:pt x="444102" y="185548"/>
                  </a:lnTo>
                  <a:lnTo>
                    <a:pt x="445986" y="180849"/>
                  </a:lnTo>
                  <a:lnTo>
                    <a:pt x="448037" y="176128"/>
                  </a:lnTo>
                  <a:lnTo>
                    <a:pt x="452431" y="166650"/>
                  </a:lnTo>
                  <a:lnTo>
                    <a:pt x="454714" y="161107"/>
                  </a:lnTo>
                  <a:lnTo>
                    <a:pt x="457030" y="155030"/>
                  </a:lnTo>
                  <a:lnTo>
                    <a:pt x="459368" y="148597"/>
                  </a:lnTo>
                  <a:lnTo>
                    <a:pt x="461719" y="142721"/>
                  </a:lnTo>
                  <a:lnTo>
                    <a:pt x="464082" y="137216"/>
                  </a:lnTo>
                  <a:lnTo>
                    <a:pt x="466450" y="131959"/>
                  </a:lnTo>
                  <a:lnTo>
                    <a:pt x="468822" y="126073"/>
                  </a:lnTo>
                  <a:lnTo>
                    <a:pt x="473575" y="113182"/>
                  </a:lnTo>
                  <a:lnTo>
                    <a:pt x="487856" y="71340"/>
                  </a:lnTo>
                  <a:lnTo>
                    <a:pt x="490237" y="65022"/>
                  </a:lnTo>
                  <a:lnTo>
                    <a:pt x="492618" y="59224"/>
                  </a:lnTo>
                  <a:lnTo>
                    <a:pt x="494999" y="53770"/>
                  </a:lnTo>
                  <a:lnTo>
                    <a:pt x="497381" y="47753"/>
                  </a:lnTo>
                  <a:lnTo>
                    <a:pt x="502143" y="34718"/>
                  </a:lnTo>
                  <a:lnTo>
                    <a:pt x="51404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3"/>
            <p:cNvSpPr/>
            <p:nvPr/>
          </p:nvSpPr>
          <p:spPr>
            <a:xfrm>
              <a:off x="6922323" y="3571883"/>
              <a:ext cx="192853" cy="185693"/>
            </a:xfrm>
            <a:custGeom>
              <a:avLst/>
              <a:gdLst/>
              <a:ahLst/>
              <a:cxnLst/>
              <a:rect l="0" t="0" r="0" b="0"/>
              <a:pathLst>
                <a:path w="192853" h="185693">
                  <a:moveTo>
                    <a:pt x="149989" y="7135"/>
                  </a:moveTo>
                  <a:lnTo>
                    <a:pt x="139347" y="7135"/>
                  </a:lnTo>
                  <a:lnTo>
                    <a:pt x="137339" y="6342"/>
                  </a:lnTo>
                  <a:lnTo>
                    <a:pt x="132989" y="3343"/>
                  </a:lnTo>
                  <a:lnTo>
                    <a:pt x="128410" y="1481"/>
                  </a:lnTo>
                  <a:lnTo>
                    <a:pt x="123730" y="653"/>
                  </a:lnTo>
                  <a:lnTo>
                    <a:pt x="119004" y="286"/>
                  </a:lnTo>
                  <a:lnTo>
                    <a:pt x="114257" y="122"/>
                  </a:lnTo>
                  <a:lnTo>
                    <a:pt x="104743" y="17"/>
                  </a:lnTo>
                  <a:lnTo>
                    <a:pt x="93809" y="0"/>
                  </a:lnTo>
                  <a:lnTo>
                    <a:pt x="90310" y="790"/>
                  </a:lnTo>
                  <a:lnTo>
                    <a:pt x="84307" y="3786"/>
                  </a:lnTo>
                  <a:lnTo>
                    <a:pt x="78993" y="7764"/>
                  </a:lnTo>
                  <a:lnTo>
                    <a:pt x="73191" y="12971"/>
                  </a:lnTo>
                  <a:lnTo>
                    <a:pt x="65321" y="20577"/>
                  </a:lnTo>
                  <a:lnTo>
                    <a:pt x="61000" y="24034"/>
                  </a:lnTo>
                  <a:lnTo>
                    <a:pt x="56532" y="27132"/>
                  </a:lnTo>
                  <a:lnTo>
                    <a:pt x="51966" y="29992"/>
                  </a:lnTo>
                  <a:lnTo>
                    <a:pt x="48128" y="33485"/>
                  </a:lnTo>
                  <a:lnTo>
                    <a:pt x="44775" y="37402"/>
                  </a:lnTo>
                  <a:lnTo>
                    <a:pt x="41747" y="41601"/>
                  </a:lnTo>
                  <a:lnTo>
                    <a:pt x="38934" y="45988"/>
                  </a:lnTo>
                  <a:lnTo>
                    <a:pt x="36265" y="50499"/>
                  </a:lnTo>
                  <a:lnTo>
                    <a:pt x="33691" y="55094"/>
                  </a:lnTo>
                  <a:lnTo>
                    <a:pt x="30389" y="59746"/>
                  </a:lnTo>
                  <a:lnTo>
                    <a:pt x="26599" y="64434"/>
                  </a:lnTo>
                  <a:lnTo>
                    <a:pt x="22485" y="69147"/>
                  </a:lnTo>
                  <a:lnTo>
                    <a:pt x="18949" y="73877"/>
                  </a:lnTo>
                  <a:lnTo>
                    <a:pt x="15798" y="78617"/>
                  </a:lnTo>
                  <a:lnTo>
                    <a:pt x="12904" y="83365"/>
                  </a:lnTo>
                  <a:lnTo>
                    <a:pt x="10973" y="88911"/>
                  </a:lnTo>
                  <a:lnTo>
                    <a:pt x="9687" y="94990"/>
                  </a:lnTo>
                  <a:lnTo>
                    <a:pt x="8829" y="101424"/>
                  </a:lnTo>
                  <a:lnTo>
                    <a:pt x="7464" y="107300"/>
                  </a:lnTo>
                  <a:lnTo>
                    <a:pt x="5760" y="112806"/>
                  </a:lnTo>
                  <a:lnTo>
                    <a:pt x="3830" y="118064"/>
                  </a:lnTo>
                  <a:lnTo>
                    <a:pt x="2544" y="123156"/>
                  </a:lnTo>
                  <a:lnTo>
                    <a:pt x="1686" y="128139"/>
                  </a:lnTo>
                  <a:lnTo>
                    <a:pt x="1114" y="133048"/>
                  </a:lnTo>
                  <a:lnTo>
                    <a:pt x="733" y="137909"/>
                  </a:lnTo>
                  <a:lnTo>
                    <a:pt x="479" y="142736"/>
                  </a:lnTo>
                  <a:lnTo>
                    <a:pt x="121" y="154999"/>
                  </a:lnTo>
                  <a:lnTo>
                    <a:pt x="0" y="166253"/>
                  </a:lnTo>
                  <a:lnTo>
                    <a:pt x="783" y="168777"/>
                  </a:lnTo>
                  <a:lnTo>
                    <a:pt x="3772" y="173697"/>
                  </a:lnTo>
                  <a:lnTo>
                    <a:pt x="7745" y="178529"/>
                  </a:lnTo>
                  <a:lnTo>
                    <a:pt x="9916" y="180929"/>
                  </a:lnTo>
                  <a:lnTo>
                    <a:pt x="12157" y="182529"/>
                  </a:lnTo>
                  <a:lnTo>
                    <a:pt x="16764" y="184307"/>
                  </a:lnTo>
                  <a:lnTo>
                    <a:pt x="21457" y="185097"/>
                  </a:lnTo>
                  <a:lnTo>
                    <a:pt x="26983" y="185448"/>
                  </a:lnTo>
                  <a:lnTo>
                    <a:pt x="38225" y="185646"/>
                  </a:lnTo>
                  <a:lnTo>
                    <a:pt x="44225" y="185692"/>
                  </a:lnTo>
                  <a:lnTo>
                    <a:pt x="46936" y="184911"/>
                  </a:lnTo>
                  <a:lnTo>
                    <a:pt x="52065" y="181926"/>
                  </a:lnTo>
                  <a:lnTo>
                    <a:pt x="54544" y="179224"/>
                  </a:lnTo>
                  <a:lnTo>
                    <a:pt x="56990" y="175837"/>
                  </a:lnTo>
                  <a:lnTo>
                    <a:pt x="59415" y="171991"/>
                  </a:lnTo>
                  <a:lnTo>
                    <a:pt x="62618" y="168632"/>
                  </a:lnTo>
                  <a:lnTo>
                    <a:pt x="66342" y="165600"/>
                  </a:lnTo>
                  <a:lnTo>
                    <a:pt x="70412" y="162785"/>
                  </a:lnTo>
                  <a:lnTo>
                    <a:pt x="74713" y="159320"/>
                  </a:lnTo>
                  <a:lnTo>
                    <a:pt x="79168" y="155423"/>
                  </a:lnTo>
                  <a:lnTo>
                    <a:pt x="83725" y="151238"/>
                  </a:lnTo>
                  <a:lnTo>
                    <a:pt x="93021" y="142354"/>
                  </a:lnTo>
                  <a:lnTo>
                    <a:pt x="111925" y="123715"/>
                  </a:lnTo>
                  <a:lnTo>
                    <a:pt x="115882" y="118987"/>
                  </a:lnTo>
                  <a:lnTo>
                    <a:pt x="119313" y="114247"/>
                  </a:lnTo>
                  <a:lnTo>
                    <a:pt x="134317" y="91440"/>
                  </a:lnTo>
                  <a:lnTo>
                    <a:pt x="137953" y="85563"/>
                  </a:lnTo>
                  <a:lnTo>
                    <a:pt x="141172" y="80058"/>
                  </a:lnTo>
                  <a:lnTo>
                    <a:pt x="144111" y="74801"/>
                  </a:lnTo>
                  <a:lnTo>
                    <a:pt x="149493" y="64726"/>
                  </a:lnTo>
                  <a:lnTo>
                    <a:pt x="159416" y="45322"/>
                  </a:lnTo>
                  <a:lnTo>
                    <a:pt x="161830" y="41325"/>
                  </a:lnTo>
                  <a:lnTo>
                    <a:pt x="164233" y="37866"/>
                  </a:lnTo>
                  <a:lnTo>
                    <a:pt x="166629" y="34766"/>
                  </a:lnTo>
                  <a:lnTo>
                    <a:pt x="171407" y="29205"/>
                  </a:lnTo>
                  <a:lnTo>
                    <a:pt x="176177" y="24088"/>
                  </a:lnTo>
                  <a:lnTo>
                    <a:pt x="185585" y="14407"/>
                  </a:lnTo>
                  <a:lnTo>
                    <a:pt x="191345" y="14296"/>
                  </a:lnTo>
                  <a:lnTo>
                    <a:pt x="192763" y="14280"/>
                  </a:lnTo>
                  <a:lnTo>
                    <a:pt x="192834" y="19983"/>
                  </a:lnTo>
                  <a:lnTo>
                    <a:pt x="192852" y="41921"/>
                  </a:lnTo>
                  <a:lnTo>
                    <a:pt x="192058" y="46201"/>
                  </a:lnTo>
                  <a:lnTo>
                    <a:pt x="190735" y="50642"/>
                  </a:lnTo>
                  <a:lnTo>
                    <a:pt x="189059" y="55189"/>
                  </a:lnTo>
                  <a:lnTo>
                    <a:pt x="187942" y="59809"/>
                  </a:lnTo>
                  <a:lnTo>
                    <a:pt x="187197" y="64476"/>
                  </a:lnTo>
                  <a:lnTo>
                    <a:pt x="186701" y="69175"/>
                  </a:lnTo>
                  <a:lnTo>
                    <a:pt x="186370" y="73895"/>
                  </a:lnTo>
                  <a:lnTo>
                    <a:pt x="186149" y="78630"/>
                  </a:lnTo>
                  <a:lnTo>
                    <a:pt x="185904" y="88123"/>
                  </a:lnTo>
                  <a:lnTo>
                    <a:pt x="185708" y="17858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4"/>
            <p:cNvSpPr/>
            <p:nvPr/>
          </p:nvSpPr>
          <p:spPr>
            <a:xfrm>
              <a:off x="7272337" y="3443287"/>
              <a:ext cx="64295" cy="335757"/>
            </a:xfrm>
            <a:custGeom>
              <a:avLst/>
              <a:gdLst/>
              <a:ahLst/>
              <a:cxnLst/>
              <a:rect l="0" t="0" r="0" b="0"/>
              <a:pathLst>
                <a:path w="64295" h="335757">
                  <a:moveTo>
                    <a:pt x="64294" y="0"/>
                  </a:moveTo>
                  <a:lnTo>
                    <a:pt x="58143" y="0"/>
                  </a:lnTo>
                  <a:lnTo>
                    <a:pt x="57812" y="794"/>
                  </a:lnTo>
                  <a:lnTo>
                    <a:pt x="57445" y="3792"/>
                  </a:lnTo>
                  <a:lnTo>
                    <a:pt x="56553" y="6497"/>
                  </a:lnTo>
                  <a:lnTo>
                    <a:pt x="55165" y="9887"/>
                  </a:lnTo>
                  <a:lnTo>
                    <a:pt x="53445" y="13736"/>
                  </a:lnTo>
                  <a:lnTo>
                    <a:pt x="51535" y="22244"/>
                  </a:lnTo>
                  <a:lnTo>
                    <a:pt x="49892" y="32111"/>
                  </a:lnTo>
                  <a:lnTo>
                    <a:pt x="48343" y="38076"/>
                  </a:lnTo>
                  <a:lnTo>
                    <a:pt x="46517" y="44434"/>
                  </a:lnTo>
                  <a:lnTo>
                    <a:pt x="45298" y="51054"/>
                  </a:lnTo>
                  <a:lnTo>
                    <a:pt x="44486" y="57849"/>
                  </a:lnTo>
                  <a:lnTo>
                    <a:pt x="43945" y="64760"/>
                  </a:lnTo>
                  <a:lnTo>
                    <a:pt x="42790" y="72542"/>
                  </a:lnTo>
                  <a:lnTo>
                    <a:pt x="41228" y="80905"/>
                  </a:lnTo>
                  <a:lnTo>
                    <a:pt x="37373" y="98664"/>
                  </a:lnTo>
                  <a:lnTo>
                    <a:pt x="26098" y="145392"/>
                  </a:lnTo>
                  <a:lnTo>
                    <a:pt x="23749" y="154078"/>
                  </a:lnTo>
                  <a:lnTo>
                    <a:pt x="19021" y="170080"/>
                  </a:lnTo>
                  <a:lnTo>
                    <a:pt x="17444" y="178474"/>
                  </a:lnTo>
                  <a:lnTo>
                    <a:pt x="16392" y="187245"/>
                  </a:lnTo>
                  <a:lnTo>
                    <a:pt x="15691" y="196267"/>
                  </a:lnTo>
                  <a:lnTo>
                    <a:pt x="14429" y="204664"/>
                  </a:lnTo>
                  <a:lnTo>
                    <a:pt x="12794" y="212643"/>
                  </a:lnTo>
                  <a:lnTo>
                    <a:pt x="10911" y="220343"/>
                  </a:lnTo>
                  <a:lnTo>
                    <a:pt x="9655" y="227858"/>
                  </a:lnTo>
                  <a:lnTo>
                    <a:pt x="8818" y="235249"/>
                  </a:lnTo>
                  <a:lnTo>
                    <a:pt x="8260" y="242558"/>
                  </a:lnTo>
                  <a:lnTo>
                    <a:pt x="7889" y="249811"/>
                  </a:lnTo>
                  <a:lnTo>
                    <a:pt x="7475" y="264221"/>
                  </a:lnTo>
                  <a:lnTo>
                    <a:pt x="6571" y="270604"/>
                  </a:lnTo>
                  <a:lnTo>
                    <a:pt x="5174" y="276446"/>
                  </a:lnTo>
                  <a:lnTo>
                    <a:pt x="3449" y="281929"/>
                  </a:lnTo>
                  <a:lnTo>
                    <a:pt x="1533" y="292254"/>
                  </a:lnTo>
                  <a:lnTo>
                    <a:pt x="681" y="302134"/>
                  </a:lnTo>
                  <a:lnTo>
                    <a:pt x="303" y="311817"/>
                  </a:lnTo>
                  <a:lnTo>
                    <a:pt x="90" y="322402"/>
                  </a:lnTo>
                  <a:lnTo>
                    <a:pt x="0" y="3357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5"/>
            <p:cNvSpPr/>
            <p:nvPr/>
          </p:nvSpPr>
          <p:spPr>
            <a:xfrm>
              <a:off x="7172618" y="3614737"/>
              <a:ext cx="228308" cy="7145"/>
            </a:xfrm>
            <a:custGeom>
              <a:avLst/>
              <a:gdLst/>
              <a:ahLst/>
              <a:cxnLst/>
              <a:rect l="0" t="0" r="0" b="0"/>
              <a:pathLst>
                <a:path w="228308" h="7145">
                  <a:moveTo>
                    <a:pt x="6850" y="7144"/>
                  </a:moveTo>
                  <a:lnTo>
                    <a:pt x="0" y="7144"/>
                  </a:lnTo>
                  <a:lnTo>
                    <a:pt x="3585" y="7144"/>
                  </a:lnTo>
                  <a:lnTo>
                    <a:pt x="5467" y="6350"/>
                  </a:lnTo>
                  <a:lnTo>
                    <a:pt x="7516" y="5028"/>
                  </a:lnTo>
                  <a:lnTo>
                    <a:pt x="9675" y="3352"/>
                  </a:lnTo>
                  <a:lnTo>
                    <a:pt x="11909" y="2234"/>
                  </a:lnTo>
                  <a:lnTo>
                    <a:pt x="14192" y="1490"/>
                  </a:lnTo>
                  <a:lnTo>
                    <a:pt x="16508" y="993"/>
                  </a:lnTo>
                  <a:lnTo>
                    <a:pt x="19639" y="662"/>
                  </a:lnTo>
                  <a:lnTo>
                    <a:pt x="23312" y="441"/>
                  </a:lnTo>
                  <a:lnTo>
                    <a:pt x="31629" y="196"/>
                  </a:lnTo>
                  <a:lnTo>
                    <a:pt x="68800" y="8"/>
                  </a:lnTo>
                  <a:lnTo>
                    <a:pt x="22830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6"/>
            <p:cNvSpPr/>
            <p:nvPr/>
          </p:nvSpPr>
          <p:spPr>
            <a:xfrm>
              <a:off x="7511589" y="3514754"/>
              <a:ext cx="131805" cy="235715"/>
            </a:xfrm>
            <a:custGeom>
              <a:avLst/>
              <a:gdLst/>
              <a:ahLst/>
              <a:cxnLst/>
              <a:rect l="0" t="0" r="0" b="0"/>
              <a:pathLst>
                <a:path w="131805" h="235715">
                  <a:moveTo>
                    <a:pt x="25067" y="107127"/>
                  </a:moveTo>
                  <a:lnTo>
                    <a:pt x="35010" y="107127"/>
                  </a:lnTo>
                  <a:lnTo>
                    <a:pt x="36458" y="106333"/>
                  </a:lnTo>
                  <a:lnTo>
                    <a:pt x="37424" y="105011"/>
                  </a:lnTo>
                  <a:lnTo>
                    <a:pt x="38068" y="103335"/>
                  </a:lnTo>
                  <a:lnTo>
                    <a:pt x="40084" y="102217"/>
                  </a:lnTo>
                  <a:lnTo>
                    <a:pt x="43015" y="101473"/>
                  </a:lnTo>
                  <a:lnTo>
                    <a:pt x="46558" y="100976"/>
                  </a:lnTo>
                  <a:lnTo>
                    <a:pt x="49713" y="99852"/>
                  </a:lnTo>
                  <a:lnTo>
                    <a:pt x="52611" y="98308"/>
                  </a:lnTo>
                  <a:lnTo>
                    <a:pt x="55335" y="96485"/>
                  </a:lnTo>
                  <a:lnTo>
                    <a:pt x="58740" y="94476"/>
                  </a:lnTo>
                  <a:lnTo>
                    <a:pt x="62596" y="92343"/>
                  </a:lnTo>
                  <a:lnTo>
                    <a:pt x="66756" y="90127"/>
                  </a:lnTo>
                  <a:lnTo>
                    <a:pt x="70321" y="87856"/>
                  </a:lnTo>
                  <a:lnTo>
                    <a:pt x="73493" y="85548"/>
                  </a:lnTo>
                  <a:lnTo>
                    <a:pt x="76401" y="83216"/>
                  </a:lnTo>
                  <a:lnTo>
                    <a:pt x="79927" y="80074"/>
                  </a:lnTo>
                  <a:lnTo>
                    <a:pt x="88079" y="72349"/>
                  </a:lnTo>
                  <a:lnTo>
                    <a:pt x="105708" y="55031"/>
                  </a:lnTo>
                  <a:lnTo>
                    <a:pt x="108197" y="51759"/>
                  </a:lnTo>
                  <a:lnTo>
                    <a:pt x="110649" y="47990"/>
                  </a:lnTo>
                  <a:lnTo>
                    <a:pt x="113078" y="43890"/>
                  </a:lnTo>
                  <a:lnTo>
                    <a:pt x="115491" y="40363"/>
                  </a:lnTo>
                  <a:lnTo>
                    <a:pt x="117893" y="37217"/>
                  </a:lnTo>
                  <a:lnTo>
                    <a:pt x="120289" y="34327"/>
                  </a:lnTo>
                  <a:lnTo>
                    <a:pt x="122679" y="31606"/>
                  </a:lnTo>
                  <a:lnTo>
                    <a:pt x="125068" y="28998"/>
                  </a:lnTo>
                  <a:lnTo>
                    <a:pt x="127453" y="26467"/>
                  </a:lnTo>
                  <a:lnTo>
                    <a:pt x="129043" y="23985"/>
                  </a:lnTo>
                  <a:lnTo>
                    <a:pt x="130810" y="19110"/>
                  </a:lnTo>
                  <a:lnTo>
                    <a:pt x="131804" y="11904"/>
                  </a:lnTo>
                  <a:lnTo>
                    <a:pt x="131151" y="10307"/>
                  </a:lnTo>
                  <a:lnTo>
                    <a:pt x="129920" y="9243"/>
                  </a:lnTo>
                  <a:lnTo>
                    <a:pt x="128307" y="8534"/>
                  </a:lnTo>
                  <a:lnTo>
                    <a:pt x="127231" y="7267"/>
                  </a:lnTo>
                  <a:lnTo>
                    <a:pt x="126513" y="5628"/>
                  </a:lnTo>
                  <a:lnTo>
                    <a:pt x="126035" y="3743"/>
                  </a:lnTo>
                  <a:lnTo>
                    <a:pt x="124923" y="2485"/>
                  </a:lnTo>
                  <a:lnTo>
                    <a:pt x="123388" y="1647"/>
                  </a:lnTo>
                  <a:lnTo>
                    <a:pt x="121570" y="1088"/>
                  </a:lnTo>
                  <a:lnTo>
                    <a:pt x="118771" y="716"/>
                  </a:lnTo>
                  <a:lnTo>
                    <a:pt x="115318" y="467"/>
                  </a:lnTo>
                  <a:lnTo>
                    <a:pt x="108041" y="191"/>
                  </a:lnTo>
                  <a:lnTo>
                    <a:pt x="99482" y="36"/>
                  </a:lnTo>
                  <a:lnTo>
                    <a:pt x="94388" y="0"/>
                  </a:lnTo>
                  <a:lnTo>
                    <a:pt x="91125" y="784"/>
                  </a:lnTo>
                  <a:lnTo>
                    <a:pt x="87362" y="2100"/>
                  </a:lnTo>
                  <a:lnTo>
                    <a:pt x="83266" y="3772"/>
                  </a:lnTo>
                  <a:lnTo>
                    <a:pt x="78947" y="5680"/>
                  </a:lnTo>
                  <a:lnTo>
                    <a:pt x="69916" y="9916"/>
                  </a:lnTo>
                  <a:lnTo>
                    <a:pt x="66079" y="12157"/>
                  </a:lnTo>
                  <a:lnTo>
                    <a:pt x="62727" y="14445"/>
                  </a:lnTo>
                  <a:lnTo>
                    <a:pt x="59699" y="16764"/>
                  </a:lnTo>
                  <a:lnTo>
                    <a:pt x="56887" y="19103"/>
                  </a:lnTo>
                  <a:lnTo>
                    <a:pt x="54218" y="21458"/>
                  </a:lnTo>
                  <a:lnTo>
                    <a:pt x="51644" y="23820"/>
                  </a:lnTo>
                  <a:lnTo>
                    <a:pt x="48342" y="26189"/>
                  </a:lnTo>
                  <a:lnTo>
                    <a:pt x="44552" y="28562"/>
                  </a:lnTo>
                  <a:lnTo>
                    <a:pt x="40439" y="30938"/>
                  </a:lnTo>
                  <a:lnTo>
                    <a:pt x="36902" y="34110"/>
                  </a:lnTo>
                  <a:lnTo>
                    <a:pt x="33751" y="37811"/>
                  </a:lnTo>
                  <a:lnTo>
                    <a:pt x="30856" y="41866"/>
                  </a:lnTo>
                  <a:lnTo>
                    <a:pt x="28133" y="46158"/>
                  </a:lnTo>
                  <a:lnTo>
                    <a:pt x="25524" y="50606"/>
                  </a:lnTo>
                  <a:lnTo>
                    <a:pt x="22990" y="55159"/>
                  </a:lnTo>
                  <a:lnTo>
                    <a:pt x="19714" y="60575"/>
                  </a:lnTo>
                  <a:lnTo>
                    <a:pt x="11840" y="72944"/>
                  </a:lnTo>
                  <a:lnTo>
                    <a:pt x="9105" y="79575"/>
                  </a:lnTo>
                  <a:lnTo>
                    <a:pt x="7282" y="86378"/>
                  </a:lnTo>
                  <a:lnTo>
                    <a:pt x="6067" y="93295"/>
                  </a:lnTo>
                  <a:lnTo>
                    <a:pt x="4463" y="100287"/>
                  </a:lnTo>
                  <a:lnTo>
                    <a:pt x="2600" y="107329"/>
                  </a:lnTo>
                  <a:lnTo>
                    <a:pt x="564" y="114405"/>
                  </a:lnTo>
                  <a:lnTo>
                    <a:pt x="0" y="120711"/>
                  </a:lnTo>
                  <a:lnTo>
                    <a:pt x="418" y="126502"/>
                  </a:lnTo>
                  <a:lnTo>
                    <a:pt x="1491" y="131950"/>
                  </a:lnTo>
                  <a:lnTo>
                    <a:pt x="2206" y="137963"/>
                  </a:lnTo>
                  <a:lnTo>
                    <a:pt x="2683" y="144353"/>
                  </a:lnTo>
                  <a:lnTo>
                    <a:pt x="3000" y="150995"/>
                  </a:lnTo>
                  <a:lnTo>
                    <a:pt x="4006" y="157009"/>
                  </a:lnTo>
                  <a:lnTo>
                    <a:pt x="5469" y="162607"/>
                  </a:lnTo>
                  <a:lnTo>
                    <a:pt x="7240" y="167926"/>
                  </a:lnTo>
                  <a:lnTo>
                    <a:pt x="8420" y="173060"/>
                  </a:lnTo>
                  <a:lnTo>
                    <a:pt x="9206" y="178070"/>
                  </a:lnTo>
                  <a:lnTo>
                    <a:pt x="9730" y="182997"/>
                  </a:lnTo>
                  <a:lnTo>
                    <a:pt x="10874" y="187869"/>
                  </a:lnTo>
                  <a:lnTo>
                    <a:pt x="12430" y="192705"/>
                  </a:lnTo>
                  <a:lnTo>
                    <a:pt x="14261" y="197517"/>
                  </a:lnTo>
                  <a:lnTo>
                    <a:pt x="16275" y="201518"/>
                  </a:lnTo>
                  <a:lnTo>
                    <a:pt x="18413" y="204979"/>
                  </a:lnTo>
                  <a:lnTo>
                    <a:pt x="20631" y="208081"/>
                  </a:lnTo>
                  <a:lnTo>
                    <a:pt x="23697" y="210942"/>
                  </a:lnTo>
                  <a:lnTo>
                    <a:pt x="27329" y="213643"/>
                  </a:lnTo>
                  <a:lnTo>
                    <a:pt x="31338" y="216238"/>
                  </a:lnTo>
                  <a:lnTo>
                    <a:pt x="35597" y="218761"/>
                  </a:lnTo>
                  <a:lnTo>
                    <a:pt x="40026" y="221237"/>
                  </a:lnTo>
                  <a:lnTo>
                    <a:pt x="44564" y="223682"/>
                  </a:lnTo>
                  <a:lnTo>
                    <a:pt x="48384" y="226105"/>
                  </a:lnTo>
                  <a:lnTo>
                    <a:pt x="51724" y="228514"/>
                  </a:lnTo>
                  <a:lnTo>
                    <a:pt x="54746" y="230914"/>
                  </a:lnTo>
                  <a:lnTo>
                    <a:pt x="57552" y="232514"/>
                  </a:lnTo>
                  <a:lnTo>
                    <a:pt x="60217" y="233581"/>
                  </a:lnTo>
                  <a:lnTo>
                    <a:pt x="62788" y="234292"/>
                  </a:lnTo>
                  <a:lnTo>
                    <a:pt x="66883" y="234767"/>
                  </a:lnTo>
                  <a:lnTo>
                    <a:pt x="71994" y="235082"/>
                  </a:lnTo>
                  <a:lnTo>
                    <a:pt x="86331" y="235527"/>
                  </a:lnTo>
                  <a:lnTo>
                    <a:pt x="103648" y="23571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7"/>
            <p:cNvSpPr/>
            <p:nvPr/>
          </p:nvSpPr>
          <p:spPr>
            <a:xfrm>
              <a:off x="7786687" y="3529012"/>
              <a:ext cx="142876" cy="206998"/>
            </a:xfrm>
            <a:custGeom>
              <a:avLst/>
              <a:gdLst/>
              <a:ahLst/>
              <a:cxnLst/>
              <a:rect l="0" t="0" r="0" b="0"/>
              <a:pathLst>
                <a:path w="142876" h="206998">
                  <a:moveTo>
                    <a:pt x="14288" y="0"/>
                  </a:moveTo>
                  <a:lnTo>
                    <a:pt x="14288" y="7585"/>
                  </a:lnTo>
                  <a:lnTo>
                    <a:pt x="15081" y="11407"/>
                  </a:lnTo>
                  <a:lnTo>
                    <a:pt x="16405" y="15542"/>
                  </a:lnTo>
                  <a:lnTo>
                    <a:pt x="18080" y="19886"/>
                  </a:lnTo>
                  <a:lnTo>
                    <a:pt x="18404" y="23576"/>
                  </a:lnTo>
                  <a:lnTo>
                    <a:pt x="17825" y="26830"/>
                  </a:lnTo>
                  <a:lnTo>
                    <a:pt x="16647" y="29793"/>
                  </a:lnTo>
                  <a:lnTo>
                    <a:pt x="15860" y="34943"/>
                  </a:lnTo>
                  <a:lnTo>
                    <a:pt x="15336" y="41552"/>
                  </a:lnTo>
                  <a:lnTo>
                    <a:pt x="14987" y="49133"/>
                  </a:lnTo>
                  <a:lnTo>
                    <a:pt x="13960" y="57361"/>
                  </a:lnTo>
                  <a:lnTo>
                    <a:pt x="12481" y="66022"/>
                  </a:lnTo>
                  <a:lnTo>
                    <a:pt x="10703" y="74971"/>
                  </a:lnTo>
                  <a:lnTo>
                    <a:pt x="8723" y="83318"/>
                  </a:lnTo>
                  <a:lnTo>
                    <a:pt x="6610" y="91264"/>
                  </a:lnTo>
                  <a:lnTo>
                    <a:pt x="4406" y="98943"/>
                  </a:lnTo>
                  <a:lnTo>
                    <a:pt x="2937" y="107237"/>
                  </a:lnTo>
                  <a:lnTo>
                    <a:pt x="1958" y="115941"/>
                  </a:lnTo>
                  <a:lnTo>
                    <a:pt x="1305" y="124920"/>
                  </a:lnTo>
                  <a:lnTo>
                    <a:pt x="870" y="133286"/>
                  </a:lnTo>
                  <a:lnTo>
                    <a:pt x="387" y="148932"/>
                  </a:lnTo>
                  <a:lnTo>
                    <a:pt x="34" y="188994"/>
                  </a:lnTo>
                  <a:lnTo>
                    <a:pt x="2" y="206997"/>
                  </a:lnTo>
                  <a:lnTo>
                    <a:pt x="0" y="197210"/>
                  </a:lnTo>
                  <a:lnTo>
                    <a:pt x="794" y="193387"/>
                  </a:lnTo>
                  <a:lnTo>
                    <a:pt x="2118" y="188455"/>
                  </a:lnTo>
                  <a:lnTo>
                    <a:pt x="3793" y="182787"/>
                  </a:lnTo>
                  <a:lnTo>
                    <a:pt x="5704" y="177421"/>
                  </a:lnTo>
                  <a:lnTo>
                    <a:pt x="7771" y="172255"/>
                  </a:lnTo>
                  <a:lnTo>
                    <a:pt x="9944" y="167225"/>
                  </a:lnTo>
                  <a:lnTo>
                    <a:pt x="11392" y="162283"/>
                  </a:lnTo>
                  <a:lnTo>
                    <a:pt x="12357" y="157402"/>
                  </a:lnTo>
                  <a:lnTo>
                    <a:pt x="13001" y="152559"/>
                  </a:lnTo>
                  <a:lnTo>
                    <a:pt x="15017" y="146950"/>
                  </a:lnTo>
                  <a:lnTo>
                    <a:pt x="17949" y="140829"/>
                  </a:lnTo>
                  <a:lnTo>
                    <a:pt x="21491" y="134368"/>
                  </a:lnTo>
                  <a:lnTo>
                    <a:pt x="25440" y="128472"/>
                  </a:lnTo>
                  <a:lnTo>
                    <a:pt x="29660" y="122955"/>
                  </a:lnTo>
                  <a:lnTo>
                    <a:pt x="34061" y="117689"/>
                  </a:lnTo>
                  <a:lnTo>
                    <a:pt x="38582" y="112590"/>
                  </a:lnTo>
                  <a:lnTo>
                    <a:pt x="47840" y="102693"/>
                  </a:lnTo>
                  <a:lnTo>
                    <a:pt x="66718" y="83403"/>
                  </a:lnTo>
                  <a:lnTo>
                    <a:pt x="76219" y="73845"/>
                  </a:lnTo>
                  <a:lnTo>
                    <a:pt x="81769" y="69074"/>
                  </a:lnTo>
                  <a:lnTo>
                    <a:pt x="87850" y="64306"/>
                  </a:lnTo>
                  <a:lnTo>
                    <a:pt x="94286" y="59539"/>
                  </a:lnTo>
                  <a:lnTo>
                    <a:pt x="100164" y="55568"/>
                  </a:lnTo>
                  <a:lnTo>
                    <a:pt x="105669" y="52126"/>
                  </a:lnTo>
                  <a:lnTo>
                    <a:pt x="110927" y="49038"/>
                  </a:lnTo>
                  <a:lnTo>
                    <a:pt x="116021" y="46186"/>
                  </a:lnTo>
                  <a:lnTo>
                    <a:pt x="125912" y="40900"/>
                  </a:lnTo>
                  <a:lnTo>
                    <a:pt x="129980" y="38379"/>
                  </a:lnTo>
                  <a:lnTo>
                    <a:pt x="133484" y="35905"/>
                  </a:lnTo>
                  <a:lnTo>
                    <a:pt x="142875" y="285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8"/>
            <p:cNvSpPr/>
            <p:nvPr/>
          </p:nvSpPr>
          <p:spPr>
            <a:xfrm>
              <a:off x="6908006" y="2514689"/>
              <a:ext cx="271463" cy="328524"/>
            </a:xfrm>
            <a:custGeom>
              <a:avLst/>
              <a:gdLst/>
              <a:ahLst/>
              <a:cxnLst/>
              <a:rect l="0" t="0" r="0" b="0"/>
              <a:pathLst>
                <a:path w="271463" h="328524">
                  <a:moveTo>
                    <a:pt x="264319" y="14198"/>
                  </a:moveTo>
                  <a:lnTo>
                    <a:pt x="271437" y="14198"/>
                  </a:lnTo>
                  <a:lnTo>
                    <a:pt x="271462" y="7348"/>
                  </a:lnTo>
                  <a:lnTo>
                    <a:pt x="267670" y="3349"/>
                  </a:lnTo>
                  <a:lnTo>
                    <a:pt x="265759" y="2203"/>
                  </a:lnTo>
                  <a:lnTo>
                    <a:pt x="261519" y="929"/>
                  </a:lnTo>
                  <a:lnTo>
                    <a:pt x="254669" y="213"/>
                  </a:lnTo>
                  <a:lnTo>
                    <a:pt x="247860" y="45"/>
                  </a:lnTo>
                  <a:lnTo>
                    <a:pt x="243821" y="0"/>
                  </a:lnTo>
                  <a:lnTo>
                    <a:pt x="240335" y="764"/>
                  </a:lnTo>
                  <a:lnTo>
                    <a:pt x="234344" y="3729"/>
                  </a:lnTo>
                  <a:lnTo>
                    <a:pt x="230048" y="4838"/>
                  </a:lnTo>
                  <a:lnTo>
                    <a:pt x="224803" y="5576"/>
                  </a:lnTo>
                  <a:lnTo>
                    <a:pt x="218925" y="6069"/>
                  </a:lnTo>
                  <a:lnTo>
                    <a:pt x="213419" y="7191"/>
                  </a:lnTo>
                  <a:lnTo>
                    <a:pt x="208161" y="8733"/>
                  </a:lnTo>
                  <a:lnTo>
                    <a:pt x="191059" y="14696"/>
                  </a:lnTo>
                  <a:lnTo>
                    <a:pt x="184522" y="16911"/>
                  </a:lnTo>
                  <a:lnTo>
                    <a:pt x="178577" y="19181"/>
                  </a:lnTo>
                  <a:lnTo>
                    <a:pt x="173026" y="21489"/>
                  </a:lnTo>
                  <a:lnTo>
                    <a:pt x="167738" y="23821"/>
                  </a:lnTo>
                  <a:lnTo>
                    <a:pt x="161832" y="26170"/>
                  </a:lnTo>
                  <a:lnTo>
                    <a:pt x="148919" y="30896"/>
                  </a:lnTo>
                  <a:lnTo>
                    <a:pt x="142936" y="33267"/>
                  </a:lnTo>
                  <a:lnTo>
                    <a:pt x="137359" y="35642"/>
                  </a:lnTo>
                  <a:lnTo>
                    <a:pt x="132054" y="38019"/>
                  </a:lnTo>
                  <a:lnTo>
                    <a:pt x="124043" y="42777"/>
                  </a:lnTo>
                  <a:lnTo>
                    <a:pt x="120795" y="45157"/>
                  </a:lnTo>
                  <a:lnTo>
                    <a:pt x="115069" y="52035"/>
                  </a:lnTo>
                  <a:lnTo>
                    <a:pt x="112432" y="56091"/>
                  </a:lnTo>
                  <a:lnTo>
                    <a:pt x="105268" y="62715"/>
                  </a:lnTo>
                  <a:lnTo>
                    <a:pt x="101135" y="65593"/>
                  </a:lnTo>
                  <a:lnTo>
                    <a:pt x="98380" y="69099"/>
                  </a:lnTo>
                  <a:lnTo>
                    <a:pt x="96543" y="73023"/>
                  </a:lnTo>
                  <a:lnTo>
                    <a:pt x="94502" y="81618"/>
                  </a:lnTo>
                  <a:lnTo>
                    <a:pt x="93594" y="90729"/>
                  </a:lnTo>
                  <a:lnTo>
                    <a:pt x="91074" y="100070"/>
                  </a:lnTo>
                  <a:lnTo>
                    <a:pt x="89291" y="104784"/>
                  </a:lnTo>
                  <a:lnTo>
                    <a:pt x="88896" y="109513"/>
                  </a:lnTo>
                  <a:lnTo>
                    <a:pt x="90574" y="119002"/>
                  </a:lnTo>
                  <a:lnTo>
                    <a:pt x="91848" y="128511"/>
                  </a:lnTo>
                  <a:lnTo>
                    <a:pt x="93210" y="138029"/>
                  </a:lnTo>
                  <a:lnTo>
                    <a:pt x="96460" y="147551"/>
                  </a:lnTo>
                  <a:lnTo>
                    <a:pt x="100550" y="157074"/>
                  </a:lnTo>
                  <a:lnTo>
                    <a:pt x="102752" y="161836"/>
                  </a:lnTo>
                  <a:lnTo>
                    <a:pt x="105014" y="167393"/>
                  </a:lnTo>
                  <a:lnTo>
                    <a:pt x="107316" y="173477"/>
                  </a:lnTo>
                  <a:lnTo>
                    <a:pt x="109643" y="179916"/>
                  </a:lnTo>
                  <a:lnTo>
                    <a:pt x="112784" y="185795"/>
                  </a:lnTo>
                  <a:lnTo>
                    <a:pt x="116465" y="191302"/>
                  </a:lnTo>
                  <a:lnTo>
                    <a:pt x="123993" y="200861"/>
                  </a:lnTo>
                  <a:lnTo>
                    <a:pt x="129986" y="207755"/>
                  </a:lnTo>
                  <a:lnTo>
                    <a:pt x="135294" y="215582"/>
                  </a:lnTo>
                  <a:lnTo>
                    <a:pt x="140300" y="224352"/>
                  </a:lnTo>
                  <a:lnTo>
                    <a:pt x="145170" y="233542"/>
                  </a:lnTo>
                  <a:lnTo>
                    <a:pt x="149981" y="240801"/>
                  </a:lnTo>
                  <a:lnTo>
                    <a:pt x="154765" y="247467"/>
                  </a:lnTo>
                  <a:lnTo>
                    <a:pt x="159537" y="255721"/>
                  </a:lnTo>
                  <a:lnTo>
                    <a:pt x="166686" y="265501"/>
                  </a:lnTo>
                  <a:lnTo>
                    <a:pt x="168274" y="269046"/>
                  </a:lnTo>
                  <a:lnTo>
                    <a:pt x="170038" y="277218"/>
                  </a:lnTo>
                  <a:lnTo>
                    <a:pt x="171302" y="280032"/>
                  </a:lnTo>
                  <a:lnTo>
                    <a:pt x="172939" y="281908"/>
                  </a:lnTo>
                  <a:lnTo>
                    <a:pt x="174824" y="283159"/>
                  </a:lnTo>
                  <a:lnTo>
                    <a:pt x="176080" y="284787"/>
                  </a:lnTo>
                  <a:lnTo>
                    <a:pt x="176918" y="286665"/>
                  </a:lnTo>
                  <a:lnTo>
                    <a:pt x="177849" y="290870"/>
                  </a:lnTo>
                  <a:lnTo>
                    <a:pt x="178263" y="295384"/>
                  </a:lnTo>
                  <a:lnTo>
                    <a:pt x="177580" y="296905"/>
                  </a:lnTo>
                  <a:lnTo>
                    <a:pt x="176331" y="297919"/>
                  </a:lnTo>
                  <a:lnTo>
                    <a:pt x="174704" y="298596"/>
                  </a:lnTo>
                  <a:lnTo>
                    <a:pt x="166390" y="304590"/>
                  </a:lnTo>
                  <a:lnTo>
                    <a:pt x="159456" y="307144"/>
                  </a:lnTo>
                  <a:lnTo>
                    <a:pt x="152374" y="312576"/>
                  </a:lnTo>
                  <a:lnTo>
                    <a:pt x="147626" y="316937"/>
                  </a:lnTo>
                  <a:lnTo>
                    <a:pt x="144454" y="318418"/>
                  </a:lnTo>
                  <a:lnTo>
                    <a:pt x="136698" y="320063"/>
                  </a:lnTo>
                  <a:lnTo>
                    <a:pt x="131613" y="321296"/>
                  </a:lnTo>
                  <a:lnTo>
                    <a:pt x="125842" y="322911"/>
                  </a:lnTo>
                  <a:lnTo>
                    <a:pt x="119613" y="324782"/>
                  </a:lnTo>
                  <a:lnTo>
                    <a:pt x="113873" y="326029"/>
                  </a:lnTo>
                  <a:lnTo>
                    <a:pt x="108459" y="326860"/>
                  </a:lnTo>
                  <a:lnTo>
                    <a:pt x="103262" y="327414"/>
                  </a:lnTo>
                  <a:lnTo>
                    <a:pt x="97416" y="327784"/>
                  </a:lnTo>
                  <a:lnTo>
                    <a:pt x="91138" y="328030"/>
                  </a:lnTo>
                  <a:lnTo>
                    <a:pt x="77812" y="328304"/>
                  </a:lnTo>
                  <a:lnTo>
                    <a:pt x="0" y="3285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9"/>
            <p:cNvSpPr/>
            <p:nvPr/>
          </p:nvSpPr>
          <p:spPr>
            <a:xfrm>
              <a:off x="7222331" y="2478881"/>
              <a:ext cx="78582" cy="407195"/>
            </a:xfrm>
            <a:custGeom>
              <a:avLst/>
              <a:gdLst/>
              <a:ahLst/>
              <a:cxnLst/>
              <a:rect l="0" t="0" r="0" b="0"/>
              <a:pathLst>
                <a:path w="78582" h="407195">
                  <a:moveTo>
                    <a:pt x="78581" y="0"/>
                  </a:moveTo>
                  <a:lnTo>
                    <a:pt x="74789" y="0"/>
                  </a:lnTo>
                  <a:lnTo>
                    <a:pt x="73672" y="794"/>
                  </a:lnTo>
                  <a:lnTo>
                    <a:pt x="72926" y="2116"/>
                  </a:lnTo>
                  <a:lnTo>
                    <a:pt x="72099" y="5703"/>
                  </a:lnTo>
                  <a:lnTo>
                    <a:pt x="71732" y="9943"/>
                  </a:lnTo>
                  <a:lnTo>
                    <a:pt x="72427" y="12185"/>
                  </a:lnTo>
                  <a:lnTo>
                    <a:pt x="73685" y="14473"/>
                  </a:lnTo>
                  <a:lnTo>
                    <a:pt x="75317" y="16792"/>
                  </a:lnTo>
                  <a:lnTo>
                    <a:pt x="77130" y="25719"/>
                  </a:lnTo>
                  <a:lnTo>
                    <a:pt x="77937" y="36831"/>
                  </a:lnTo>
                  <a:lnTo>
                    <a:pt x="78294" y="47061"/>
                  </a:lnTo>
                  <a:lnTo>
                    <a:pt x="78497" y="61745"/>
                  </a:lnTo>
                  <a:lnTo>
                    <a:pt x="76428" y="73480"/>
                  </a:lnTo>
                  <a:lnTo>
                    <a:pt x="74764" y="79943"/>
                  </a:lnTo>
                  <a:lnTo>
                    <a:pt x="73655" y="86633"/>
                  </a:lnTo>
                  <a:lnTo>
                    <a:pt x="72915" y="93474"/>
                  </a:lnTo>
                  <a:lnTo>
                    <a:pt x="72423" y="100416"/>
                  </a:lnTo>
                  <a:lnTo>
                    <a:pt x="72095" y="107425"/>
                  </a:lnTo>
                  <a:lnTo>
                    <a:pt x="71729" y="121563"/>
                  </a:lnTo>
                  <a:lnTo>
                    <a:pt x="71524" y="142910"/>
                  </a:lnTo>
                  <a:lnTo>
                    <a:pt x="70702" y="150836"/>
                  </a:lnTo>
                  <a:lnTo>
                    <a:pt x="69360" y="159295"/>
                  </a:lnTo>
                  <a:lnTo>
                    <a:pt x="67671" y="168109"/>
                  </a:lnTo>
                  <a:lnTo>
                    <a:pt x="66545" y="176367"/>
                  </a:lnTo>
                  <a:lnTo>
                    <a:pt x="65794" y="184252"/>
                  </a:lnTo>
                  <a:lnTo>
                    <a:pt x="65294" y="191891"/>
                  </a:lnTo>
                  <a:lnTo>
                    <a:pt x="64167" y="200159"/>
                  </a:lnTo>
                  <a:lnTo>
                    <a:pt x="62622" y="208845"/>
                  </a:lnTo>
                  <a:lnTo>
                    <a:pt x="60798" y="217811"/>
                  </a:lnTo>
                  <a:lnTo>
                    <a:pt x="58788" y="226170"/>
                  </a:lnTo>
                  <a:lnTo>
                    <a:pt x="56654" y="234124"/>
                  </a:lnTo>
                  <a:lnTo>
                    <a:pt x="52167" y="250105"/>
                  </a:lnTo>
                  <a:lnTo>
                    <a:pt x="47528" y="267791"/>
                  </a:lnTo>
                  <a:lnTo>
                    <a:pt x="45972" y="276158"/>
                  </a:lnTo>
                  <a:lnTo>
                    <a:pt x="44937" y="284118"/>
                  </a:lnTo>
                  <a:lnTo>
                    <a:pt x="44245" y="291806"/>
                  </a:lnTo>
                  <a:lnTo>
                    <a:pt x="42196" y="299312"/>
                  </a:lnTo>
                  <a:lnTo>
                    <a:pt x="39244" y="306698"/>
                  </a:lnTo>
                  <a:lnTo>
                    <a:pt x="35687" y="314002"/>
                  </a:lnTo>
                  <a:lnTo>
                    <a:pt x="32523" y="321254"/>
                  </a:lnTo>
                  <a:lnTo>
                    <a:pt x="29619" y="328469"/>
                  </a:lnTo>
                  <a:lnTo>
                    <a:pt x="26890" y="335661"/>
                  </a:lnTo>
                  <a:lnTo>
                    <a:pt x="24277" y="342042"/>
                  </a:lnTo>
                  <a:lnTo>
                    <a:pt x="21740" y="347884"/>
                  </a:lnTo>
                  <a:lnTo>
                    <a:pt x="19257" y="353367"/>
                  </a:lnTo>
                  <a:lnTo>
                    <a:pt x="16806" y="359403"/>
                  </a:lnTo>
                  <a:lnTo>
                    <a:pt x="14379" y="365808"/>
                  </a:lnTo>
                  <a:lnTo>
                    <a:pt x="11967" y="372459"/>
                  </a:lnTo>
                  <a:lnTo>
                    <a:pt x="10360" y="377687"/>
                  </a:lnTo>
                  <a:lnTo>
                    <a:pt x="8573" y="385613"/>
                  </a:lnTo>
                  <a:lnTo>
                    <a:pt x="7303" y="389632"/>
                  </a:lnTo>
                  <a:lnTo>
                    <a:pt x="5662" y="393898"/>
                  </a:lnTo>
                  <a:lnTo>
                    <a:pt x="0" y="40719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10"/>
            <p:cNvSpPr/>
            <p:nvPr/>
          </p:nvSpPr>
          <p:spPr>
            <a:xfrm>
              <a:off x="7251899" y="2700337"/>
              <a:ext cx="227608" cy="1"/>
            </a:xfrm>
            <a:custGeom>
              <a:avLst/>
              <a:gdLst/>
              <a:ahLst/>
              <a:cxnLst/>
              <a:rect l="0" t="0" r="0" b="0"/>
              <a:pathLst>
                <a:path w="227608" h="1">
                  <a:moveTo>
                    <a:pt x="6151" y="0"/>
                  </a:moveTo>
                  <a:lnTo>
                    <a:pt x="0" y="0"/>
                  </a:lnTo>
                  <a:lnTo>
                    <a:pt x="22760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11"/>
            <p:cNvSpPr/>
            <p:nvPr/>
          </p:nvSpPr>
          <p:spPr>
            <a:xfrm>
              <a:off x="7400952" y="2693193"/>
              <a:ext cx="21405" cy="157164"/>
            </a:xfrm>
            <a:custGeom>
              <a:avLst/>
              <a:gdLst/>
              <a:ahLst/>
              <a:cxnLst/>
              <a:rect l="0" t="0" r="0" b="0"/>
              <a:pathLst>
                <a:path w="21405" h="157164">
                  <a:moveTo>
                    <a:pt x="21404" y="0"/>
                  </a:moveTo>
                  <a:lnTo>
                    <a:pt x="9102" y="0"/>
                  </a:lnTo>
                  <a:lnTo>
                    <a:pt x="8440" y="794"/>
                  </a:lnTo>
                  <a:lnTo>
                    <a:pt x="7999" y="2117"/>
                  </a:lnTo>
                  <a:lnTo>
                    <a:pt x="7705" y="3793"/>
                  </a:lnTo>
                  <a:lnTo>
                    <a:pt x="6715" y="5704"/>
                  </a:lnTo>
                  <a:lnTo>
                    <a:pt x="5261" y="7771"/>
                  </a:lnTo>
                  <a:lnTo>
                    <a:pt x="3499" y="9943"/>
                  </a:lnTo>
                  <a:lnTo>
                    <a:pt x="2324" y="12186"/>
                  </a:lnTo>
                  <a:lnTo>
                    <a:pt x="1539" y="14474"/>
                  </a:lnTo>
                  <a:lnTo>
                    <a:pt x="1017" y="16793"/>
                  </a:lnTo>
                  <a:lnTo>
                    <a:pt x="437" y="21487"/>
                  </a:lnTo>
                  <a:lnTo>
                    <a:pt x="282" y="23850"/>
                  </a:lnTo>
                  <a:lnTo>
                    <a:pt x="110" y="30708"/>
                  </a:lnTo>
                  <a:lnTo>
                    <a:pt x="0" y="48047"/>
                  </a:lnTo>
                  <a:lnTo>
                    <a:pt x="784" y="52669"/>
                  </a:lnTo>
                  <a:lnTo>
                    <a:pt x="2101" y="57338"/>
                  </a:lnTo>
                  <a:lnTo>
                    <a:pt x="3773" y="62038"/>
                  </a:lnTo>
                  <a:lnTo>
                    <a:pt x="4888" y="67552"/>
                  </a:lnTo>
                  <a:lnTo>
                    <a:pt x="5630" y="73610"/>
                  </a:lnTo>
                  <a:lnTo>
                    <a:pt x="6126" y="80030"/>
                  </a:lnTo>
                  <a:lnTo>
                    <a:pt x="7250" y="85897"/>
                  </a:lnTo>
                  <a:lnTo>
                    <a:pt x="8793" y="91396"/>
                  </a:lnTo>
                  <a:lnTo>
                    <a:pt x="10614" y="96650"/>
                  </a:lnTo>
                  <a:lnTo>
                    <a:pt x="11831" y="101740"/>
                  </a:lnTo>
                  <a:lnTo>
                    <a:pt x="12640" y="106720"/>
                  </a:lnTo>
                  <a:lnTo>
                    <a:pt x="13179" y="111628"/>
                  </a:lnTo>
                  <a:lnTo>
                    <a:pt x="14334" y="116488"/>
                  </a:lnTo>
                  <a:lnTo>
                    <a:pt x="15896" y="121315"/>
                  </a:lnTo>
                  <a:lnTo>
                    <a:pt x="17733" y="126120"/>
                  </a:lnTo>
                  <a:lnTo>
                    <a:pt x="18956" y="130911"/>
                  </a:lnTo>
                  <a:lnTo>
                    <a:pt x="19772" y="135693"/>
                  </a:lnTo>
                  <a:lnTo>
                    <a:pt x="20316" y="140469"/>
                  </a:lnTo>
                  <a:lnTo>
                    <a:pt x="20678" y="144446"/>
                  </a:lnTo>
                  <a:lnTo>
                    <a:pt x="20920" y="147891"/>
                  </a:lnTo>
                  <a:lnTo>
                    <a:pt x="21404" y="15716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12"/>
            <p:cNvSpPr/>
            <p:nvPr/>
          </p:nvSpPr>
          <p:spPr>
            <a:xfrm>
              <a:off x="7572375" y="2707481"/>
              <a:ext cx="35719" cy="100013"/>
            </a:xfrm>
            <a:custGeom>
              <a:avLst/>
              <a:gdLst/>
              <a:ahLst/>
              <a:cxnLst/>
              <a:rect l="0" t="0" r="0" b="0"/>
              <a:pathLst>
                <a:path w="35719" h="100013">
                  <a:moveTo>
                    <a:pt x="7143" y="0"/>
                  </a:moveTo>
                  <a:lnTo>
                    <a:pt x="294" y="0"/>
                  </a:lnTo>
                  <a:lnTo>
                    <a:pt x="130" y="2116"/>
                  </a:lnTo>
                  <a:lnTo>
                    <a:pt x="58" y="5703"/>
                  </a:lnTo>
                  <a:lnTo>
                    <a:pt x="0" y="62244"/>
                  </a:lnTo>
                  <a:lnTo>
                    <a:pt x="1587" y="66896"/>
                  </a:lnTo>
                  <a:lnTo>
                    <a:pt x="4233" y="71585"/>
                  </a:lnTo>
                  <a:lnTo>
                    <a:pt x="7584" y="76298"/>
                  </a:lnTo>
                  <a:lnTo>
                    <a:pt x="9819" y="80234"/>
                  </a:lnTo>
                  <a:lnTo>
                    <a:pt x="11308" y="83652"/>
                  </a:lnTo>
                  <a:lnTo>
                    <a:pt x="12302" y="86724"/>
                  </a:lnTo>
                  <a:lnTo>
                    <a:pt x="14551" y="89566"/>
                  </a:lnTo>
                  <a:lnTo>
                    <a:pt x="17639" y="92254"/>
                  </a:lnTo>
                  <a:lnTo>
                    <a:pt x="21283" y="94840"/>
                  </a:lnTo>
                  <a:lnTo>
                    <a:pt x="24507" y="96564"/>
                  </a:lnTo>
                  <a:lnTo>
                    <a:pt x="27451" y="97714"/>
                  </a:lnTo>
                  <a:lnTo>
                    <a:pt x="35718" y="10001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13"/>
            <p:cNvSpPr/>
            <p:nvPr/>
          </p:nvSpPr>
          <p:spPr>
            <a:xfrm>
              <a:off x="7586662" y="2643187"/>
              <a:ext cx="150020" cy="328614"/>
            </a:xfrm>
            <a:custGeom>
              <a:avLst/>
              <a:gdLst/>
              <a:ahLst/>
              <a:cxnLst/>
              <a:rect l="0" t="0" r="0" b="0"/>
              <a:pathLst>
                <a:path w="150020" h="328614">
                  <a:moveTo>
                    <a:pt x="150019" y="0"/>
                  </a:moveTo>
                  <a:lnTo>
                    <a:pt x="146227" y="0"/>
                  </a:lnTo>
                  <a:lnTo>
                    <a:pt x="145110" y="794"/>
                  </a:lnTo>
                  <a:lnTo>
                    <a:pt x="144365" y="2117"/>
                  </a:lnTo>
                  <a:lnTo>
                    <a:pt x="143170" y="6151"/>
                  </a:lnTo>
                  <a:lnTo>
                    <a:pt x="138772" y="10936"/>
                  </a:lnTo>
                  <a:lnTo>
                    <a:pt x="135378" y="14434"/>
                  </a:lnTo>
                  <a:lnTo>
                    <a:pt x="131605" y="20438"/>
                  </a:lnTo>
                  <a:lnTo>
                    <a:pt x="128342" y="27340"/>
                  </a:lnTo>
                  <a:lnTo>
                    <a:pt x="125249" y="32514"/>
                  </a:lnTo>
                  <a:lnTo>
                    <a:pt x="117578" y="44613"/>
                  </a:lnTo>
                  <a:lnTo>
                    <a:pt x="108879" y="57928"/>
                  </a:lnTo>
                  <a:lnTo>
                    <a:pt x="105129" y="64813"/>
                  </a:lnTo>
                  <a:lnTo>
                    <a:pt x="101837" y="71784"/>
                  </a:lnTo>
                  <a:lnTo>
                    <a:pt x="98847" y="78812"/>
                  </a:lnTo>
                  <a:lnTo>
                    <a:pt x="91294" y="95088"/>
                  </a:lnTo>
                  <a:lnTo>
                    <a:pt x="87056" y="103873"/>
                  </a:lnTo>
                  <a:lnTo>
                    <a:pt x="82644" y="113699"/>
                  </a:lnTo>
                  <a:lnTo>
                    <a:pt x="73508" y="135200"/>
                  </a:lnTo>
                  <a:lnTo>
                    <a:pt x="69643" y="145696"/>
                  </a:lnTo>
                  <a:lnTo>
                    <a:pt x="66272" y="155868"/>
                  </a:lnTo>
                  <a:lnTo>
                    <a:pt x="63232" y="165825"/>
                  </a:lnTo>
                  <a:lnTo>
                    <a:pt x="59617" y="175637"/>
                  </a:lnTo>
                  <a:lnTo>
                    <a:pt x="55619" y="185354"/>
                  </a:lnTo>
                  <a:lnTo>
                    <a:pt x="51367" y="195007"/>
                  </a:lnTo>
                  <a:lnTo>
                    <a:pt x="47738" y="203823"/>
                  </a:lnTo>
                  <a:lnTo>
                    <a:pt x="44526" y="212082"/>
                  </a:lnTo>
                  <a:lnTo>
                    <a:pt x="41590" y="219970"/>
                  </a:lnTo>
                  <a:lnTo>
                    <a:pt x="38046" y="228403"/>
                  </a:lnTo>
                  <a:lnTo>
                    <a:pt x="34096" y="237200"/>
                  </a:lnTo>
                  <a:lnTo>
                    <a:pt x="29874" y="246240"/>
                  </a:lnTo>
                  <a:lnTo>
                    <a:pt x="26266" y="255441"/>
                  </a:lnTo>
                  <a:lnTo>
                    <a:pt x="23068" y="264750"/>
                  </a:lnTo>
                  <a:lnTo>
                    <a:pt x="12229" y="298712"/>
                  </a:lnTo>
                  <a:lnTo>
                    <a:pt x="9741" y="305504"/>
                  </a:lnTo>
                  <a:lnTo>
                    <a:pt x="7287" y="311619"/>
                  </a:lnTo>
                  <a:lnTo>
                    <a:pt x="0" y="32861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14"/>
            <p:cNvSpPr/>
            <p:nvPr/>
          </p:nvSpPr>
          <p:spPr>
            <a:xfrm>
              <a:off x="6979451" y="2900362"/>
              <a:ext cx="271456" cy="392899"/>
            </a:xfrm>
            <a:custGeom>
              <a:avLst/>
              <a:gdLst/>
              <a:ahLst/>
              <a:cxnLst/>
              <a:rect l="0" t="0" r="0" b="0"/>
              <a:pathLst>
                <a:path w="271456" h="392899">
                  <a:moveTo>
                    <a:pt x="164299" y="0"/>
                  </a:moveTo>
                  <a:lnTo>
                    <a:pt x="146393" y="0"/>
                  </a:lnTo>
                  <a:lnTo>
                    <a:pt x="145218" y="794"/>
                  </a:lnTo>
                  <a:lnTo>
                    <a:pt x="144435" y="2117"/>
                  </a:lnTo>
                  <a:lnTo>
                    <a:pt x="143564" y="5703"/>
                  </a:lnTo>
                  <a:lnTo>
                    <a:pt x="142959" y="16793"/>
                  </a:lnTo>
                  <a:lnTo>
                    <a:pt x="142867" y="97635"/>
                  </a:lnTo>
                  <a:lnTo>
                    <a:pt x="140750" y="107158"/>
                  </a:lnTo>
                  <a:lnTo>
                    <a:pt x="137958" y="116682"/>
                  </a:lnTo>
                  <a:lnTo>
                    <a:pt x="136716" y="126207"/>
                  </a:lnTo>
                  <a:lnTo>
                    <a:pt x="136165" y="137848"/>
                  </a:lnTo>
                  <a:lnTo>
                    <a:pt x="135854" y="155673"/>
                  </a:lnTo>
                  <a:lnTo>
                    <a:pt x="135811" y="160932"/>
                  </a:lnTo>
                  <a:lnTo>
                    <a:pt x="133646" y="171009"/>
                  </a:lnTo>
                  <a:lnTo>
                    <a:pt x="130832" y="181573"/>
                  </a:lnTo>
                  <a:lnTo>
                    <a:pt x="130080" y="187723"/>
                  </a:lnTo>
                  <a:lnTo>
                    <a:pt x="129580" y="194205"/>
                  </a:lnTo>
                  <a:lnTo>
                    <a:pt x="129025" y="205641"/>
                  </a:lnTo>
                  <a:lnTo>
                    <a:pt x="127984" y="216015"/>
                  </a:lnTo>
                  <a:lnTo>
                    <a:pt x="123729" y="229987"/>
                  </a:lnTo>
                  <a:lnTo>
                    <a:pt x="121322" y="240300"/>
                  </a:lnTo>
                  <a:lnTo>
                    <a:pt x="117946" y="248617"/>
                  </a:lnTo>
                  <a:lnTo>
                    <a:pt x="115916" y="257605"/>
                  </a:lnTo>
                  <a:lnTo>
                    <a:pt x="115375" y="262224"/>
                  </a:lnTo>
                  <a:lnTo>
                    <a:pt x="112657" y="269473"/>
                  </a:lnTo>
                  <a:lnTo>
                    <a:pt x="109597" y="275341"/>
                  </a:lnTo>
                  <a:lnTo>
                    <a:pt x="108237" y="280595"/>
                  </a:lnTo>
                  <a:lnTo>
                    <a:pt x="107472" y="291807"/>
                  </a:lnTo>
                  <a:lnTo>
                    <a:pt x="106570" y="294551"/>
                  </a:lnTo>
                  <a:lnTo>
                    <a:pt x="105175" y="296380"/>
                  </a:lnTo>
                  <a:lnTo>
                    <a:pt x="103452" y="297599"/>
                  </a:lnTo>
                  <a:lnTo>
                    <a:pt x="102303" y="299206"/>
                  </a:lnTo>
                  <a:lnTo>
                    <a:pt x="101026" y="303107"/>
                  </a:lnTo>
                  <a:lnTo>
                    <a:pt x="100140" y="314416"/>
                  </a:lnTo>
                  <a:lnTo>
                    <a:pt x="100031" y="323868"/>
                  </a:lnTo>
                  <a:lnTo>
                    <a:pt x="99229" y="326243"/>
                  </a:lnTo>
                  <a:lnTo>
                    <a:pt x="95100" y="333378"/>
                  </a:lnTo>
                  <a:lnTo>
                    <a:pt x="93857" y="338139"/>
                  </a:lnTo>
                  <a:lnTo>
                    <a:pt x="93156" y="345282"/>
                  </a:lnTo>
                  <a:lnTo>
                    <a:pt x="92264" y="346869"/>
                  </a:lnTo>
                  <a:lnTo>
                    <a:pt x="90876" y="347928"/>
                  </a:lnTo>
                  <a:lnTo>
                    <a:pt x="89157" y="348633"/>
                  </a:lnTo>
                  <a:lnTo>
                    <a:pt x="88010" y="349897"/>
                  </a:lnTo>
                  <a:lnTo>
                    <a:pt x="87246" y="351533"/>
                  </a:lnTo>
                  <a:lnTo>
                    <a:pt x="86397" y="355468"/>
                  </a:lnTo>
                  <a:lnTo>
                    <a:pt x="85744" y="367731"/>
                  </a:lnTo>
                  <a:lnTo>
                    <a:pt x="84941" y="369773"/>
                  </a:lnTo>
                  <a:lnTo>
                    <a:pt x="79570" y="377297"/>
                  </a:lnTo>
                  <a:lnTo>
                    <a:pt x="78443" y="377738"/>
                  </a:lnTo>
                  <a:lnTo>
                    <a:pt x="75077" y="378227"/>
                  </a:lnTo>
                  <a:lnTo>
                    <a:pt x="73861" y="379151"/>
                  </a:lnTo>
                  <a:lnTo>
                    <a:pt x="73051" y="380561"/>
                  </a:lnTo>
                  <a:lnTo>
                    <a:pt x="71751" y="384735"/>
                  </a:lnTo>
                  <a:lnTo>
                    <a:pt x="70850" y="385078"/>
                  </a:lnTo>
                  <a:lnTo>
                    <a:pt x="67732" y="385458"/>
                  </a:lnTo>
                  <a:lnTo>
                    <a:pt x="66584" y="384766"/>
                  </a:lnTo>
                  <a:lnTo>
                    <a:pt x="65818" y="383511"/>
                  </a:lnTo>
                  <a:lnTo>
                    <a:pt x="65308" y="381880"/>
                  </a:lnTo>
                  <a:lnTo>
                    <a:pt x="64174" y="380793"/>
                  </a:lnTo>
                  <a:lnTo>
                    <a:pt x="62623" y="380068"/>
                  </a:lnTo>
                  <a:lnTo>
                    <a:pt x="60796" y="379585"/>
                  </a:lnTo>
                  <a:lnTo>
                    <a:pt x="59579" y="378469"/>
                  </a:lnTo>
                  <a:lnTo>
                    <a:pt x="58766" y="376932"/>
                  </a:lnTo>
                  <a:lnTo>
                    <a:pt x="57864" y="373106"/>
                  </a:lnTo>
                  <a:lnTo>
                    <a:pt x="57463" y="368760"/>
                  </a:lnTo>
                  <a:lnTo>
                    <a:pt x="56562" y="367284"/>
                  </a:lnTo>
                  <a:lnTo>
                    <a:pt x="55168" y="366300"/>
                  </a:lnTo>
                  <a:lnTo>
                    <a:pt x="53445" y="365644"/>
                  </a:lnTo>
                  <a:lnTo>
                    <a:pt x="52296" y="364412"/>
                  </a:lnTo>
                  <a:lnTo>
                    <a:pt x="51530" y="362798"/>
                  </a:lnTo>
                  <a:lnTo>
                    <a:pt x="51020" y="360928"/>
                  </a:lnTo>
                  <a:lnTo>
                    <a:pt x="48336" y="356733"/>
                  </a:lnTo>
                  <a:lnTo>
                    <a:pt x="44497" y="351430"/>
                  </a:lnTo>
                  <a:lnTo>
                    <a:pt x="37874" y="340312"/>
                  </a:lnTo>
                  <a:lnTo>
                    <a:pt x="31678" y="331638"/>
                  </a:lnTo>
                  <a:lnTo>
                    <a:pt x="28695" y="324041"/>
                  </a:lnTo>
                  <a:lnTo>
                    <a:pt x="23931" y="316763"/>
                  </a:lnTo>
                  <a:lnTo>
                    <a:pt x="21373" y="309579"/>
                  </a:lnTo>
                  <a:lnTo>
                    <a:pt x="16735" y="302424"/>
                  </a:lnTo>
                  <a:lnTo>
                    <a:pt x="12649" y="290778"/>
                  </a:lnTo>
                  <a:lnTo>
                    <a:pt x="8225" y="281011"/>
                  </a:lnTo>
                  <a:lnTo>
                    <a:pt x="7231" y="272667"/>
                  </a:lnTo>
                  <a:lnTo>
                    <a:pt x="6407" y="272265"/>
                  </a:lnTo>
                  <a:lnTo>
                    <a:pt x="0" y="271463"/>
                  </a:lnTo>
                  <a:lnTo>
                    <a:pt x="6144" y="271463"/>
                  </a:lnTo>
                  <a:lnTo>
                    <a:pt x="13200" y="277613"/>
                  </a:lnTo>
                  <a:lnTo>
                    <a:pt x="17752" y="285897"/>
                  </a:lnTo>
                  <a:lnTo>
                    <a:pt x="19793" y="291901"/>
                  </a:lnTo>
                  <a:lnTo>
                    <a:pt x="20336" y="294613"/>
                  </a:lnTo>
                  <a:lnTo>
                    <a:pt x="23058" y="299744"/>
                  </a:lnTo>
                  <a:lnTo>
                    <a:pt x="31271" y="309505"/>
                  </a:lnTo>
                  <a:lnTo>
                    <a:pt x="32751" y="312699"/>
                  </a:lnTo>
                  <a:lnTo>
                    <a:pt x="35628" y="323986"/>
                  </a:lnTo>
                  <a:lnTo>
                    <a:pt x="41155" y="333503"/>
                  </a:lnTo>
                  <a:lnTo>
                    <a:pt x="47025" y="345231"/>
                  </a:lnTo>
                  <a:lnTo>
                    <a:pt x="49912" y="354086"/>
                  </a:lnTo>
                  <a:lnTo>
                    <a:pt x="55442" y="361737"/>
                  </a:lnTo>
                  <a:lnTo>
                    <a:pt x="62106" y="369031"/>
                  </a:lnTo>
                  <a:lnTo>
                    <a:pt x="66757" y="373828"/>
                  </a:lnTo>
                  <a:lnTo>
                    <a:pt x="68314" y="376219"/>
                  </a:lnTo>
                  <a:lnTo>
                    <a:pt x="70045" y="380992"/>
                  </a:lnTo>
                  <a:lnTo>
                    <a:pt x="71301" y="382582"/>
                  </a:lnTo>
                  <a:lnTo>
                    <a:pt x="72932" y="383642"/>
                  </a:lnTo>
                  <a:lnTo>
                    <a:pt x="77460" y="385344"/>
                  </a:lnTo>
                  <a:lnTo>
                    <a:pt x="82036" y="389431"/>
                  </a:lnTo>
                  <a:lnTo>
                    <a:pt x="84057" y="390589"/>
                  </a:lnTo>
                  <a:lnTo>
                    <a:pt x="91545" y="392601"/>
                  </a:lnTo>
                  <a:lnTo>
                    <a:pt x="98305" y="392846"/>
                  </a:lnTo>
                  <a:lnTo>
                    <a:pt x="109620" y="392898"/>
                  </a:lnTo>
                  <a:lnTo>
                    <a:pt x="111971" y="392107"/>
                  </a:lnTo>
                  <a:lnTo>
                    <a:pt x="119073" y="387995"/>
                  </a:lnTo>
                  <a:lnTo>
                    <a:pt x="123825" y="386755"/>
                  </a:lnTo>
                  <a:lnTo>
                    <a:pt x="130963" y="386057"/>
                  </a:lnTo>
                  <a:lnTo>
                    <a:pt x="133344" y="385165"/>
                  </a:lnTo>
                  <a:lnTo>
                    <a:pt x="138106" y="382057"/>
                  </a:lnTo>
                  <a:lnTo>
                    <a:pt x="139693" y="380117"/>
                  </a:lnTo>
                  <a:lnTo>
                    <a:pt x="140752" y="378030"/>
                  </a:lnTo>
                  <a:lnTo>
                    <a:pt x="141456" y="375845"/>
                  </a:lnTo>
                  <a:lnTo>
                    <a:pt x="144358" y="371301"/>
                  </a:lnTo>
                  <a:lnTo>
                    <a:pt x="152687" y="361916"/>
                  </a:lnTo>
                  <a:lnTo>
                    <a:pt x="159403" y="357172"/>
                  </a:lnTo>
                  <a:lnTo>
                    <a:pt x="163416" y="354796"/>
                  </a:lnTo>
                  <a:lnTo>
                    <a:pt x="169991" y="347923"/>
                  </a:lnTo>
                  <a:lnTo>
                    <a:pt x="172857" y="343867"/>
                  </a:lnTo>
                  <a:lnTo>
                    <a:pt x="180273" y="337245"/>
                  </a:lnTo>
                  <a:lnTo>
                    <a:pt x="184473" y="334367"/>
                  </a:lnTo>
                  <a:lnTo>
                    <a:pt x="191257" y="326937"/>
                  </a:lnTo>
                  <a:lnTo>
                    <a:pt x="197711" y="318343"/>
                  </a:lnTo>
                  <a:lnTo>
                    <a:pt x="205872" y="309232"/>
                  </a:lnTo>
                  <a:lnTo>
                    <a:pt x="214791" y="299890"/>
                  </a:lnTo>
                  <a:lnTo>
                    <a:pt x="219391" y="295177"/>
                  </a:lnTo>
                  <a:lnTo>
                    <a:pt x="224046" y="289653"/>
                  </a:lnTo>
                  <a:lnTo>
                    <a:pt x="228736" y="283590"/>
                  </a:lnTo>
                  <a:lnTo>
                    <a:pt x="233451" y="277166"/>
                  </a:lnTo>
                  <a:lnTo>
                    <a:pt x="240806" y="265795"/>
                  </a:lnTo>
                  <a:lnTo>
                    <a:pt x="247514" y="255450"/>
                  </a:lnTo>
                  <a:lnTo>
                    <a:pt x="255788" y="245561"/>
                  </a:lnTo>
                  <a:lnTo>
                    <a:pt x="262640" y="237990"/>
                  </a:lnTo>
                  <a:lnTo>
                    <a:pt x="271455" y="2286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15"/>
            <p:cNvSpPr/>
            <p:nvPr/>
          </p:nvSpPr>
          <p:spPr>
            <a:xfrm>
              <a:off x="6965156" y="3293277"/>
              <a:ext cx="206865" cy="214305"/>
            </a:xfrm>
            <a:custGeom>
              <a:avLst/>
              <a:gdLst/>
              <a:ahLst/>
              <a:cxnLst/>
              <a:rect l="0" t="0" r="0" b="0"/>
              <a:pathLst>
                <a:path w="206865" h="214305">
                  <a:moveTo>
                    <a:pt x="128587" y="214304"/>
                  </a:moveTo>
                  <a:lnTo>
                    <a:pt x="122436" y="214304"/>
                  </a:lnTo>
                  <a:lnTo>
                    <a:pt x="117651" y="212188"/>
                  </a:lnTo>
                  <a:lnTo>
                    <a:pt x="107770" y="207455"/>
                  </a:lnTo>
                  <a:lnTo>
                    <a:pt x="107429" y="205174"/>
                  </a:lnTo>
                  <a:lnTo>
                    <a:pt x="107337" y="203455"/>
                  </a:lnTo>
                  <a:lnTo>
                    <a:pt x="106484" y="201515"/>
                  </a:lnTo>
                  <a:lnTo>
                    <a:pt x="102283" y="194993"/>
                  </a:lnTo>
                  <a:lnTo>
                    <a:pt x="101021" y="190375"/>
                  </a:lnTo>
                  <a:lnTo>
                    <a:pt x="100685" y="187239"/>
                  </a:lnTo>
                  <a:lnTo>
                    <a:pt x="100461" y="183561"/>
                  </a:lnTo>
                  <a:lnTo>
                    <a:pt x="100211" y="176034"/>
                  </a:lnTo>
                  <a:lnTo>
                    <a:pt x="100072" y="166540"/>
                  </a:lnTo>
                  <a:lnTo>
                    <a:pt x="100039" y="158415"/>
                  </a:lnTo>
                  <a:lnTo>
                    <a:pt x="99236" y="154026"/>
                  </a:lnTo>
                  <a:lnTo>
                    <a:pt x="97908" y="149513"/>
                  </a:lnTo>
                  <a:lnTo>
                    <a:pt x="96227" y="144916"/>
                  </a:lnTo>
                  <a:lnTo>
                    <a:pt x="91933" y="140264"/>
                  </a:lnTo>
                  <a:lnTo>
                    <a:pt x="85895" y="135575"/>
                  </a:lnTo>
                  <a:lnTo>
                    <a:pt x="78695" y="130862"/>
                  </a:lnTo>
                  <a:lnTo>
                    <a:pt x="73894" y="126132"/>
                  </a:lnTo>
                  <a:lnTo>
                    <a:pt x="70694" y="121391"/>
                  </a:lnTo>
                  <a:lnTo>
                    <a:pt x="68561" y="116643"/>
                  </a:lnTo>
                  <a:lnTo>
                    <a:pt x="67138" y="112684"/>
                  </a:lnTo>
                  <a:lnTo>
                    <a:pt x="65558" y="106169"/>
                  </a:lnTo>
                  <a:lnTo>
                    <a:pt x="65137" y="102526"/>
                  </a:lnTo>
                  <a:lnTo>
                    <a:pt x="64855" y="98510"/>
                  </a:lnTo>
                  <a:lnTo>
                    <a:pt x="64668" y="94246"/>
                  </a:lnTo>
                  <a:lnTo>
                    <a:pt x="63749" y="90609"/>
                  </a:lnTo>
                  <a:lnTo>
                    <a:pt x="60612" y="84451"/>
                  </a:lnTo>
                  <a:lnTo>
                    <a:pt x="59458" y="80904"/>
                  </a:lnTo>
                  <a:lnTo>
                    <a:pt x="58688" y="76952"/>
                  </a:lnTo>
                  <a:lnTo>
                    <a:pt x="58176" y="72729"/>
                  </a:lnTo>
                  <a:lnTo>
                    <a:pt x="57040" y="69121"/>
                  </a:lnTo>
                  <a:lnTo>
                    <a:pt x="53662" y="62995"/>
                  </a:lnTo>
                  <a:lnTo>
                    <a:pt x="53237" y="60250"/>
                  </a:lnTo>
                  <a:lnTo>
                    <a:pt x="53748" y="57626"/>
                  </a:lnTo>
                  <a:lnTo>
                    <a:pt x="55637" y="52594"/>
                  </a:lnTo>
                  <a:lnTo>
                    <a:pt x="56702" y="46093"/>
                  </a:lnTo>
                  <a:lnTo>
                    <a:pt x="57091" y="39488"/>
                  </a:lnTo>
                  <a:lnTo>
                    <a:pt x="56316" y="37435"/>
                  </a:lnTo>
                  <a:lnTo>
                    <a:pt x="52229" y="31547"/>
                  </a:lnTo>
                  <a:lnTo>
                    <a:pt x="50032" y="28601"/>
                  </a:lnTo>
                  <a:lnTo>
                    <a:pt x="59951" y="28569"/>
                  </a:lnTo>
                  <a:lnTo>
                    <a:pt x="74822" y="28566"/>
                  </a:lnTo>
                  <a:lnTo>
                    <a:pt x="76869" y="29360"/>
                  </a:lnTo>
                  <a:lnTo>
                    <a:pt x="81260" y="32358"/>
                  </a:lnTo>
                  <a:lnTo>
                    <a:pt x="82748" y="34269"/>
                  </a:lnTo>
                  <a:lnTo>
                    <a:pt x="83740" y="36337"/>
                  </a:lnTo>
                  <a:lnTo>
                    <a:pt x="84402" y="38509"/>
                  </a:lnTo>
                  <a:lnTo>
                    <a:pt x="85637" y="39957"/>
                  </a:lnTo>
                  <a:lnTo>
                    <a:pt x="87253" y="40923"/>
                  </a:lnTo>
                  <a:lnTo>
                    <a:pt x="91960" y="42789"/>
                  </a:lnTo>
                  <a:lnTo>
                    <a:pt x="99345" y="46265"/>
                  </a:lnTo>
                  <a:lnTo>
                    <a:pt x="105801" y="50455"/>
                  </a:lnTo>
                  <a:lnTo>
                    <a:pt x="108634" y="52684"/>
                  </a:lnTo>
                  <a:lnTo>
                    <a:pt x="111316" y="55757"/>
                  </a:lnTo>
                  <a:lnTo>
                    <a:pt x="113898" y="59393"/>
                  </a:lnTo>
                  <a:lnTo>
                    <a:pt x="116413" y="63405"/>
                  </a:lnTo>
                  <a:lnTo>
                    <a:pt x="119678" y="66873"/>
                  </a:lnTo>
                  <a:lnTo>
                    <a:pt x="123441" y="69979"/>
                  </a:lnTo>
                  <a:lnTo>
                    <a:pt x="127538" y="72844"/>
                  </a:lnTo>
                  <a:lnTo>
                    <a:pt x="131063" y="75547"/>
                  </a:lnTo>
                  <a:lnTo>
                    <a:pt x="137096" y="80667"/>
                  </a:lnTo>
                  <a:lnTo>
                    <a:pt x="140610" y="83144"/>
                  </a:lnTo>
                  <a:lnTo>
                    <a:pt x="144540" y="85589"/>
                  </a:lnTo>
                  <a:lnTo>
                    <a:pt x="148746" y="88013"/>
                  </a:lnTo>
                  <a:lnTo>
                    <a:pt x="152346" y="90422"/>
                  </a:lnTo>
                  <a:lnTo>
                    <a:pt x="158462" y="95216"/>
                  </a:lnTo>
                  <a:lnTo>
                    <a:pt x="163825" y="97876"/>
                  </a:lnTo>
                  <a:lnTo>
                    <a:pt x="166367" y="98585"/>
                  </a:lnTo>
                  <a:lnTo>
                    <a:pt x="171307" y="101490"/>
                  </a:lnTo>
                  <a:lnTo>
                    <a:pt x="173736" y="103376"/>
                  </a:lnTo>
                  <a:lnTo>
                    <a:pt x="175355" y="105427"/>
                  </a:lnTo>
                  <a:lnTo>
                    <a:pt x="176435" y="107588"/>
                  </a:lnTo>
                  <a:lnTo>
                    <a:pt x="177154" y="109823"/>
                  </a:lnTo>
                  <a:lnTo>
                    <a:pt x="178428" y="111312"/>
                  </a:lnTo>
                  <a:lnTo>
                    <a:pt x="180070" y="112305"/>
                  </a:lnTo>
                  <a:lnTo>
                    <a:pt x="181959" y="112967"/>
                  </a:lnTo>
                  <a:lnTo>
                    <a:pt x="183218" y="114202"/>
                  </a:lnTo>
                  <a:lnTo>
                    <a:pt x="184058" y="115819"/>
                  </a:lnTo>
                  <a:lnTo>
                    <a:pt x="184618" y="117691"/>
                  </a:lnTo>
                  <a:lnTo>
                    <a:pt x="185785" y="118939"/>
                  </a:lnTo>
                  <a:lnTo>
                    <a:pt x="187357" y="119771"/>
                  </a:lnTo>
                  <a:lnTo>
                    <a:pt x="191219" y="120696"/>
                  </a:lnTo>
                  <a:lnTo>
                    <a:pt x="197063" y="121216"/>
                  </a:lnTo>
                  <a:lnTo>
                    <a:pt x="201968" y="121422"/>
                  </a:lnTo>
                  <a:lnTo>
                    <a:pt x="206864" y="121434"/>
                  </a:lnTo>
                  <a:lnTo>
                    <a:pt x="200991" y="121435"/>
                  </a:lnTo>
                  <a:lnTo>
                    <a:pt x="196519" y="117643"/>
                  </a:lnTo>
                  <a:lnTo>
                    <a:pt x="190166" y="111492"/>
                  </a:lnTo>
                  <a:lnTo>
                    <a:pt x="183258" y="104643"/>
                  </a:lnTo>
                  <a:lnTo>
                    <a:pt x="181703" y="101509"/>
                  </a:lnTo>
                  <a:lnTo>
                    <a:pt x="180666" y="97832"/>
                  </a:lnTo>
                  <a:lnTo>
                    <a:pt x="179975" y="93794"/>
                  </a:lnTo>
                  <a:lnTo>
                    <a:pt x="177928" y="90307"/>
                  </a:lnTo>
                  <a:lnTo>
                    <a:pt x="174974" y="87189"/>
                  </a:lnTo>
                  <a:lnTo>
                    <a:pt x="171418" y="84317"/>
                  </a:lnTo>
                  <a:lnTo>
                    <a:pt x="168254" y="80815"/>
                  </a:lnTo>
                  <a:lnTo>
                    <a:pt x="165350" y="76892"/>
                  </a:lnTo>
                  <a:lnTo>
                    <a:pt x="162621" y="72690"/>
                  </a:lnTo>
                  <a:lnTo>
                    <a:pt x="160008" y="68301"/>
                  </a:lnTo>
                  <a:lnTo>
                    <a:pt x="157472" y="63787"/>
                  </a:lnTo>
                  <a:lnTo>
                    <a:pt x="154988" y="59191"/>
                  </a:lnTo>
                  <a:lnTo>
                    <a:pt x="152538" y="55332"/>
                  </a:lnTo>
                  <a:lnTo>
                    <a:pt x="147698" y="48929"/>
                  </a:lnTo>
                  <a:lnTo>
                    <a:pt x="142902" y="43437"/>
                  </a:lnTo>
                  <a:lnTo>
                    <a:pt x="137331" y="37557"/>
                  </a:lnTo>
                  <a:lnTo>
                    <a:pt x="112213" y="12202"/>
                  </a:lnTo>
                  <a:lnTo>
                    <a:pt x="109733" y="10513"/>
                  </a:lnTo>
                  <a:lnTo>
                    <a:pt x="104862" y="8636"/>
                  </a:lnTo>
                  <a:lnTo>
                    <a:pt x="103245" y="7342"/>
                  </a:lnTo>
                  <a:lnTo>
                    <a:pt x="102168" y="5685"/>
                  </a:lnTo>
                  <a:lnTo>
                    <a:pt x="101449" y="3787"/>
                  </a:lnTo>
                  <a:lnTo>
                    <a:pt x="100177" y="2522"/>
                  </a:lnTo>
                  <a:lnTo>
                    <a:pt x="98534" y="1678"/>
                  </a:lnTo>
                  <a:lnTo>
                    <a:pt x="94593" y="741"/>
                  </a:lnTo>
                  <a:lnTo>
                    <a:pt x="90196" y="325"/>
                  </a:lnTo>
                  <a:lnTo>
                    <a:pt x="85595" y="139"/>
                  </a:lnTo>
                  <a:lnTo>
                    <a:pt x="78543" y="35"/>
                  </a:lnTo>
                  <a:lnTo>
                    <a:pt x="72841" y="0"/>
                  </a:lnTo>
                  <a:lnTo>
                    <a:pt x="69944" y="2112"/>
                  </a:lnTo>
                  <a:lnTo>
                    <a:pt x="68061" y="3786"/>
                  </a:lnTo>
                  <a:lnTo>
                    <a:pt x="66012" y="4903"/>
                  </a:lnTo>
                  <a:lnTo>
                    <a:pt x="61617" y="6143"/>
                  </a:lnTo>
                  <a:lnTo>
                    <a:pt x="58541" y="7268"/>
                  </a:lnTo>
                  <a:lnTo>
                    <a:pt x="54902" y="8811"/>
                  </a:lnTo>
                  <a:lnTo>
                    <a:pt x="50889" y="10633"/>
                  </a:lnTo>
                  <a:lnTo>
                    <a:pt x="47419" y="12642"/>
                  </a:lnTo>
                  <a:lnTo>
                    <a:pt x="41448" y="16991"/>
                  </a:lnTo>
                  <a:lnTo>
                    <a:pt x="36148" y="23686"/>
                  </a:lnTo>
                  <a:lnTo>
                    <a:pt x="33623" y="27694"/>
                  </a:lnTo>
                  <a:lnTo>
                    <a:pt x="31147" y="31954"/>
                  </a:lnTo>
                  <a:lnTo>
                    <a:pt x="26279" y="40920"/>
                  </a:lnTo>
                  <a:lnTo>
                    <a:pt x="23075" y="45533"/>
                  </a:lnTo>
                  <a:lnTo>
                    <a:pt x="19352" y="50196"/>
                  </a:lnTo>
                  <a:lnTo>
                    <a:pt x="15283" y="54893"/>
                  </a:lnTo>
                  <a:lnTo>
                    <a:pt x="11776" y="59611"/>
                  </a:lnTo>
                  <a:lnTo>
                    <a:pt x="8644" y="64344"/>
                  </a:lnTo>
                  <a:lnTo>
                    <a:pt x="5763" y="69087"/>
                  </a:lnTo>
                  <a:lnTo>
                    <a:pt x="3842" y="73042"/>
                  </a:lnTo>
                  <a:lnTo>
                    <a:pt x="2561" y="76473"/>
                  </a:lnTo>
                  <a:lnTo>
                    <a:pt x="0" y="8571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Indicators</a:t>
            </a:r>
          </a:p>
        </p:txBody>
      </p:sp>
      <p:sp>
        <p:nvSpPr>
          <p:cNvPr id="7171" name="Rectangle 3"/>
          <p:cNvSpPr>
            <a:spLocks noGrp="1" noChangeArrowheads="1"/>
          </p:cNvSpPr>
          <p:nvPr>
            <p:ph idx="1"/>
          </p:nvPr>
        </p:nvSpPr>
        <p:spPr>
          <a:xfrm>
            <a:off x="503238" y="530225"/>
            <a:ext cx="8183562" cy="4187825"/>
          </a:xfrm>
        </p:spPr>
        <p:txBody>
          <a:bodyPr/>
          <a:lstStyle/>
          <a:p>
            <a:r>
              <a:rPr lang="en-US" b="1" i="1" smtClean="0"/>
              <a:t>(B. 22)  </a:t>
            </a:r>
            <a:r>
              <a:rPr lang="en-US" b="1" i="1" smtClean="0">
                <a:solidFill>
                  <a:srgbClr val="FF0066"/>
                </a:solidFill>
              </a:rPr>
              <a:t>Explain the cause of day and night based on the rotation of Earth on its axis</a:t>
            </a:r>
            <a:r>
              <a:rPr lang="en-US" smtClean="0">
                <a:solidFill>
                  <a:srgbClr val="FF0066"/>
                </a:solidFill>
              </a:rPr>
              <a:t> .</a:t>
            </a:r>
          </a:p>
          <a:p>
            <a:r>
              <a:rPr lang="en-US" b="1" i="1" smtClean="0"/>
              <a:t>(B. 24)  </a:t>
            </a:r>
            <a:r>
              <a:rPr lang="en-US" b="1" i="1" smtClean="0">
                <a:solidFill>
                  <a:schemeClr val="accent2"/>
                </a:solidFill>
              </a:rPr>
              <a:t>Describe the relationship of the seasons to the Earth’s revolution around the sun</a:t>
            </a:r>
            <a:r>
              <a:rPr lang="en-US" smtClean="0">
                <a:solidFill>
                  <a:schemeClr val="accent2"/>
                </a:solidFill>
              </a:rPr>
              <a:t> .</a:t>
            </a:r>
          </a:p>
          <a:p>
            <a:endParaRPr lang="en-US" smtClean="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Sunrise</a:t>
            </a:r>
            <a:endParaRPr lang="en-US" dirty="0">
              <a:solidFill>
                <a:schemeClr val="accent1">
                  <a:tint val="88000"/>
                  <a:satMod val="150000"/>
                </a:schemeClr>
              </a:solidFill>
            </a:endParaRPr>
          </a:p>
        </p:txBody>
      </p:sp>
      <p:sp>
        <p:nvSpPr>
          <p:cNvPr id="2" name="Content Placeholder 1"/>
          <p:cNvSpPr>
            <a:spLocks noGrp="1"/>
          </p:cNvSpPr>
          <p:nvPr>
            <p:ph sz="half" idx="1"/>
          </p:nvPr>
        </p:nvSpPr>
        <p:spPr>
          <a:xfrm>
            <a:off x="514350" y="530225"/>
            <a:ext cx="3932238" cy="4389438"/>
          </a:xfrm>
        </p:spPr>
        <p:txBody>
          <a:bodyPr>
            <a:normAutofit fontScale="92500"/>
          </a:bodyPr>
          <a:lstStyle/>
          <a:p>
            <a:pPr marL="265176" indent="-265176" fontAlgn="auto">
              <a:spcAft>
                <a:spcPts val="0"/>
              </a:spcAft>
              <a:buFont typeface="Wingdings 2"/>
              <a:buChar char=""/>
              <a:defRPr/>
            </a:pPr>
            <a:r>
              <a:rPr lang="en-US" dirty="0" smtClean="0"/>
              <a:t>The apparent rising of the sun above the horizon, the time when the upper most portion of the sun’s disc appears above the horizon</a:t>
            </a:r>
          </a:p>
          <a:p>
            <a:pPr marL="265176" indent="-265176" fontAlgn="auto">
              <a:spcAft>
                <a:spcPts val="0"/>
              </a:spcAft>
              <a:buFont typeface="Wingdings 2"/>
              <a:buNone/>
              <a:defRPr/>
            </a:pPr>
            <a:r>
              <a:rPr lang="en-US" dirty="0" smtClean="0"/>
              <a:t>(this is really caused by the earth’s rotation towards the sun)</a:t>
            </a:r>
            <a:endParaRPr lang="en-US" dirty="0"/>
          </a:p>
        </p:txBody>
      </p:sp>
      <p:pic>
        <p:nvPicPr>
          <p:cNvPr id="25604" name="Content Placeholder 4" descr="sunrise.jpg"/>
          <p:cNvPicPr>
            <a:picLocks noGrp="1" noChangeAspect="1"/>
          </p:cNvPicPr>
          <p:nvPr>
            <p:ph sz="half" idx="2"/>
          </p:nvPr>
        </p:nvPicPr>
        <p:blipFill>
          <a:blip r:embed="rId2"/>
          <a:srcRect/>
          <a:stretch>
            <a:fillRect/>
          </a:stretch>
        </p:blipFill>
        <p:spPr>
          <a:xfrm>
            <a:off x="5289550" y="530225"/>
            <a:ext cx="2863850" cy="438943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Sunset</a:t>
            </a:r>
            <a:endParaRPr lang="en-US" dirty="0">
              <a:solidFill>
                <a:schemeClr val="accent1">
                  <a:tint val="88000"/>
                  <a:satMod val="150000"/>
                </a:schemeClr>
              </a:solidFill>
            </a:endParaRPr>
          </a:p>
        </p:txBody>
      </p:sp>
      <p:sp>
        <p:nvSpPr>
          <p:cNvPr id="2" name="Content Placeholder 1"/>
          <p:cNvSpPr>
            <a:spLocks noGrp="1"/>
          </p:cNvSpPr>
          <p:nvPr>
            <p:ph sz="half" idx="1"/>
          </p:nvPr>
        </p:nvSpPr>
        <p:spPr>
          <a:xfrm>
            <a:off x="514350" y="530225"/>
            <a:ext cx="3932238" cy="4389438"/>
          </a:xfrm>
        </p:spPr>
        <p:txBody>
          <a:bodyPr>
            <a:normAutofit lnSpcReduction="10000"/>
          </a:bodyPr>
          <a:lstStyle/>
          <a:p>
            <a:pPr marL="265176" indent="-265176" fontAlgn="auto">
              <a:spcAft>
                <a:spcPts val="0"/>
              </a:spcAft>
              <a:buFont typeface="Wingdings 2"/>
              <a:buChar char=""/>
              <a:defRPr/>
            </a:pPr>
            <a:r>
              <a:rPr lang="en-US" dirty="0" smtClean="0"/>
              <a:t>the apparent descent of the sun below the horizon, the time when the upper most portion of the sun’s disc disappears  below the horizon</a:t>
            </a:r>
          </a:p>
          <a:p>
            <a:pPr marL="265176" indent="-265176" fontAlgn="auto">
              <a:spcAft>
                <a:spcPts val="0"/>
              </a:spcAft>
              <a:buFont typeface="Wingdings 2"/>
              <a:buChar char=""/>
              <a:defRPr/>
            </a:pPr>
            <a:r>
              <a:rPr lang="en-US" dirty="0" smtClean="0"/>
              <a:t>This is really the Earth rotating away from the sun!!</a:t>
            </a:r>
            <a:endParaRPr lang="en-US" dirty="0"/>
          </a:p>
        </p:txBody>
      </p:sp>
      <p:pic>
        <p:nvPicPr>
          <p:cNvPr id="26628" name="Content Placeholder 4" descr="sunset.jpg"/>
          <p:cNvPicPr>
            <a:picLocks noGrp="1" noChangeAspect="1"/>
          </p:cNvPicPr>
          <p:nvPr>
            <p:ph sz="half" idx="2"/>
          </p:nvPr>
        </p:nvPicPr>
        <p:blipFill>
          <a:blip r:embed="rId2"/>
          <a:srcRect/>
          <a:stretch>
            <a:fillRect/>
          </a:stretch>
        </p:blipFill>
        <p:spPr>
          <a:xfrm>
            <a:off x="4756150" y="1250950"/>
            <a:ext cx="3930650" cy="2947988"/>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Orbit</a:t>
            </a:r>
            <a:endParaRPr lang="en-US" dirty="0">
              <a:solidFill>
                <a:schemeClr val="accent1">
                  <a:tint val="88000"/>
                  <a:satMod val="150000"/>
                </a:schemeClr>
              </a:solidFill>
            </a:endParaRPr>
          </a:p>
        </p:txBody>
      </p:sp>
      <p:sp>
        <p:nvSpPr>
          <p:cNvPr id="27651" name="Content Placeholder 1"/>
          <p:cNvSpPr>
            <a:spLocks noGrp="1"/>
          </p:cNvSpPr>
          <p:nvPr>
            <p:ph sz="half" idx="1"/>
          </p:nvPr>
        </p:nvSpPr>
        <p:spPr>
          <a:xfrm>
            <a:off x="514350" y="530225"/>
            <a:ext cx="3932238" cy="4389438"/>
          </a:xfrm>
        </p:spPr>
        <p:txBody>
          <a:bodyPr/>
          <a:lstStyle/>
          <a:p>
            <a:r>
              <a:rPr lang="en-US" smtClean="0"/>
              <a:t>The path followed by an object in its revolution around another body.</a:t>
            </a:r>
          </a:p>
          <a:p>
            <a:endParaRPr lang="en-US" smtClean="0"/>
          </a:p>
        </p:txBody>
      </p:sp>
      <p:pic>
        <p:nvPicPr>
          <p:cNvPr id="27652" name="Content Placeholder 4" descr="orbit.jpg"/>
          <p:cNvPicPr>
            <a:picLocks noGrp="1" noChangeAspect="1"/>
          </p:cNvPicPr>
          <p:nvPr>
            <p:ph sz="half" idx="2"/>
          </p:nvPr>
        </p:nvPicPr>
        <p:blipFill>
          <a:blip r:embed="rId2"/>
          <a:srcRect/>
          <a:stretch>
            <a:fillRect/>
          </a:stretch>
        </p:blipFill>
        <p:spPr>
          <a:xfrm>
            <a:off x="4756150" y="1295400"/>
            <a:ext cx="3930650" cy="285908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Direct Sunlight</a:t>
            </a:r>
            <a:endParaRPr lang="en-US" dirty="0">
              <a:solidFill>
                <a:schemeClr val="accent1">
                  <a:tint val="88000"/>
                  <a:satMod val="150000"/>
                </a:schemeClr>
              </a:solidFill>
            </a:endParaRPr>
          </a:p>
        </p:txBody>
      </p:sp>
      <p:sp>
        <p:nvSpPr>
          <p:cNvPr id="28675" name="Content Placeholder 1"/>
          <p:cNvSpPr>
            <a:spLocks noGrp="1"/>
          </p:cNvSpPr>
          <p:nvPr>
            <p:ph sz="half" idx="1"/>
          </p:nvPr>
        </p:nvSpPr>
        <p:spPr>
          <a:xfrm>
            <a:off x="514350" y="530225"/>
            <a:ext cx="3932238" cy="4389438"/>
          </a:xfrm>
        </p:spPr>
        <p:txBody>
          <a:bodyPr/>
          <a:lstStyle/>
          <a:p>
            <a:r>
              <a:rPr lang="en-US" smtClean="0"/>
              <a:t>Sunlight that reaches the surface of the Earth at angles greater than 45 degrees from the horizon</a:t>
            </a:r>
          </a:p>
          <a:p>
            <a:endParaRPr lang="en-US" smtClean="0"/>
          </a:p>
        </p:txBody>
      </p:sp>
      <p:pic>
        <p:nvPicPr>
          <p:cNvPr id="28676" name="Content Placeholder 4" descr="direct sunlight two.jpg"/>
          <p:cNvPicPr>
            <a:picLocks noGrp="1" noChangeAspect="1"/>
          </p:cNvPicPr>
          <p:nvPr>
            <p:ph sz="half" idx="2"/>
          </p:nvPr>
        </p:nvPicPr>
        <p:blipFill>
          <a:blip r:embed="rId2"/>
          <a:srcRect/>
          <a:stretch>
            <a:fillRect/>
          </a:stretch>
        </p:blipFill>
        <p:spPr>
          <a:xfrm>
            <a:off x="4495800" y="1749425"/>
            <a:ext cx="4191000" cy="3127375"/>
          </a:xfrm>
        </p:spPr>
      </p:pic>
      <p:sp>
        <p:nvSpPr>
          <p:cNvPr id="6" name="Right Arrow 5"/>
          <p:cNvSpPr/>
          <p:nvPr/>
        </p:nvSpPr>
        <p:spPr>
          <a:xfrm rot="4773237">
            <a:off x="5997575" y="2287588"/>
            <a:ext cx="1066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78" name="TextBox 6"/>
          <p:cNvSpPr txBox="1">
            <a:spLocks noChangeArrowheads="1"/>
          </p:cNvSpPr>
          <p:nvPr/>
        </p:nvSpPr>
        <p:spPr bwMode="auto">
          <a:xfrm>
            <a:off x="5486400" y="1219200"/>
            <a:ext cx="2209800" cy="646113"/>
          </a:xfrm>
          <a:prstGeom prst="rect">
            <a:avLst/>
          </a:prstGeom>
          <a:noFill/>
          <a:ln w="9525">
            <a:noFill/>
            <a:miter lim="800000"/>
            <a:headEnd/>
            <a:tailEnd/>
          </a:ln>
        </p:spPr>
        <p:txBody>
          <a:bodyPr>
            <a:spAutoFit/>
          </a:bodyPr>
          <a:lstStyle/>
          <a:p>
            <a:r>
              <a:rPr lang="en-US"/>
              <a:t>Sun should be in this position!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dirty="0" smtClean="0">
                <a:solidFill>
                  <a:schemeClr val="accent1">
                    <a:tint val="88000"/>
                    <a:satMod val="150000"/>
                  </a:schemeClr>
                </a:solidFill>
              </a:rPr>
              <a:t>Equinox (Vernal and Autumnal)</a:t>
            </a:r>
            <a:endParaRPr lang="en-US" dirty="0">
              <a:solidFill>
                <a:schemeClr val="accent1">
                  <a:tint val="88000"/>
                  <a:satMod val="150000"/>
                </a:schemeClr>
              </a:solidFill>
            </a:endParaRPr>
          </a:p>
        </p:txBody>
      </p:sp>
      <p:sp>
        <p:nvSpPr>
          <p:cNvPr id="29699" name="Content Placeholder 1"/>
          <p:cNvSpPr>
            <a:spLocks noGrp="1"/>
          </p:cNvSpPr>
          <p:nvPr>
            <p:ph sz="half" idx="1"/>
          </p:nvPr>
        </p:nvSpPr>
        <p:spPr>
          <a:xfrm>
            <a:off x="514350" y="530225"/>
            <a:ext cx="3932238" cy="4389438"/>
          </a:xfrm>
        </p:spPr>
        <p:txBody>
          <a:bodyPr/>
          <a:lstStyle/>
          <a:p>
            <a:r>
              <a:rPr lang="en-US" smtClean="0"/>
              <a:t>When day and night are of equal length anywhere in the world.  Equinox literally means “equal night.”</a:t>
            </a:r>
          </a:p>
          <a:p>
            <a:pPr>
              <a:buFont typeface="Wingdings 2" pitchFamily="18" charset="2"/>
              <a:buNone/>
            </a:pPr>
            <a:endParaRPr lang="en-US" smtClean="0"/>
          </a:p>
        </p:txBody>
      </p:sp>
      <p:pic>
        <p:nvPicPr>
          <p:cNvPr id="29700" name="Content Placeholder 4" descr="equinox fall and spring.jpg"/>
          <p:cNvPicPr>
            <a:picLocks noGrp="1" noChangeAspect="1"/>
          </p:cNvPicPr>
          <p:nvPr>
            <p:ph sz="half" idx="2"/>
          </p:nvPr>
        </p:nvPicPr>
        <p:blipFill>
          <a:blip r:embed="rId2"/>
          <a:srcRect/>
          <a:stretch>
            <a:fillRect/>
          </a:stretch>
        </p:blipFill>
        <p:spPr>
          <a:xfrm>
            <a:off x="4816475" y="1477963"/>
            <a:ext cx="3810000" cy="249555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Solstice (Winter and Summer)</a:t>
            </a:r>
            <a:endParaRPr lang="en-US" dirty="0">
              <a:solidFill>
                <a:schemeClr val="accent1">
                  <a:tint val="88000"/>
                  <a:satMod val="150000"/>
                </a:schemeClr>
              </a:solidFill>
            </a:endParaRPr>
          </a:p>
        </p:txBody>
      </p:sp>
      <p:sp>
        <p:nvSpPr>
          <p:cNvPr id="30723" name="Content Placeholder 1"/>
          <p:cNvSpPr>
            <a:spLocks noGrp="1"/>
          </p:cNvSpPr>
          <p:nvPr>
            <p:ph sz="half" idx="1"/>
          </p:nvPr>
        </p:nvSpPr>
        <p:spPr>
          <a:xfrm>
            <a:off x="514350" y="530225"/>
            <a:ext cx="3932238" cy="4389438"/>
          </a:xfrm>
        </p:spPr>
        <p:txBody>
          <a:bodyPr/>
          <a:lstStyle/>
          <a:p>
            <a:r>
              <a:rPr lang="en-US" smtClean="0"/>
              <a:t>The moment when the Earth’s axis is leaning at its maximum (23.5˚) towards or away from the sun; on or about June 21 and December 21.</a:t>
            </a:r>
          </a:p>
          <a:p>
            <a:pPr>
              <a:buFont typeface="Wingdings 2" pitchFamily="18" charset="2"/>
              <a:buNone/>
            </a:pPr>
            <a:endParaRPr lang="en-US" smtClean="0"/>
          </a:p>
        </p:txBody>
      </p:sp>
      <p:pic>
        <p:nvPicPr>
          <p:cNvPr id="30724" name="Content Placeholder 4" descr="solstice and equinox.gif"/>
          <p:cNvPicPr>
            <a:picLocks noGrp="1" noChangeAspect="1"/>
          </p:cNvPicPr>
          <p:nvPr>
            <p:ph sz="half" idx="2"/>
          </p:nvPr>
        </p:nvPicPr>
        <p:blipFill>
          <a:blip r:embed="rId2"/>
          <a:srcRect/>
          <a:stretch>
            <a:fillRect/>
          </a:stretch>
        </p:blipFill>
        <p:spPr>
          <a:xfrm>
            <a:off x="4756150" y="1304925"/>
            <a:ext cx="3930650" cy="2840038"/>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 Rose</a:t>
            </a:r>
            <a:endParaRPr lang="en-US" dirty="0"/>
          </a:p>
        </p:txBody>
      </p:sp>
      <p:sp>
        <p:nvSpPr>
          <p:cNvPr id="3" name="Content Placeholder 2"/>
          <p:cNvSpPr>
            <a:spLocks noGrp="1"/>
          </p:cNvSpPr>
          <p:nvPr>
            <p:ph sz="half" idx="1"/>
          </p:nvPr>
        </p:nvSpPr>
        <p:spPr/>
        <p:txBody>
          <a:bodyPr/>
          <a:lstStyle/>
          <a:p>
            <a:r>
              <a:rPr lang="en-US" dirty="0" smtClean="0"/>
              <a:t>Compass Rose:</a:t>
            </a:r>
          </a:p>
          <a:p>
            <a:r>
              <a:rPr lang="en-US" dirty="0" smtClean="0"/>
              <a:t>A circle showing the principal directions printed on a map or chart.</a:t>
            </a:r>
            <a:endParaRPr lang="en-US" dirty="0"/>
          </a:p>
        </p:txBody>
      </p:sp>
      <p:pic>
        <p:nvPicPr>
          <p:cNvPr id="5" name="Content Placeholder 4" descr="compass rose.png"/>
          <p:cNvPicPr>
            <a:picLocks noGrp="1" noChangeAspect="1"/>
          </p:cNvPicPr>
          <p:nvPr>
            <p:ph sz="half" idx="2"/>
          </p:nvPr>
        </p:nvPicPr>
        <p:blipFill>
          <a:blip r:embed="rId2"/>
          <a:stretch>
            <a:fillRect/>
          </a:stretch>
        </p:blipFill>
        <p:spPr>
          <a:xfrm>
            <a:off x="5292725" y="1296194"/>
            <a:ext cx="2857500" cy="28575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Predict Vocabulary</a:t>
            </a:r>
          </a:p>
        </p:txBody>
      </p:sp>
      <p:sp>
        <p:nvSpPr>
          <p:cNvPr id="8195" name="Rectangle 3"/>
          <p:cNvSpPr>
            <a:spLocks noGrp="1" noChangeArrowheads="1"/>
          </p:cNvSpPr>
          <p:nvPr>
            <p:ph idx="1"/>
          </p:nvPr>
        </p:nvSpPr>
        <p:spPr>
          <a:xfrm>
            <a:off x="503238" y="530225"/>
            <a:ext cx="8183562" cy="4187825"/>
          </a:xfrm>
        </p:spPr>
        <p:txBody>
          <a:bodyPr/>
          <a:lstStyle/>
          <a:p>
            <a:r>
              <a:rPr lang="en-US" smtClean="0">
                <a:solidFill>
                  <a:srgbClr val="FF0066"/>
                </a:solidFill>
              </a:rPr>
              <a:t>Revolution</a:t>
            </a:r>
          </a:p>
          <a:p>
            <a:r>
              <a:rPr lang="en-US" smtClean="0">
                <a:solidFill>
                  <a:schemeClr val="accent2"/>
                </a:solidFill>
              </a:rPr>
              <a:t>Rotation</a:t>
            </a:r>
          </a:p>
          <a:p>
            <a:r>
              <a:rPr lang="en-US" smtClean="0">
                <a:solidFill>
                  <a:schemeClr val="hlink"/>
                </a:solidFill>
              </a:rPr>
              <a:t>Axis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a:solidFill>
                  <a:schemeClr val="accent1">
                    <a:tint val="88000"/>
                    <a:satMod val="150000"/>
                  </a:schemeClr>
                </a:solidFill>
              </a:rPr>
              <a:t>Actual Definition Rotation</a:t>
            </a:r>
          </a:p>
        </p:txBody>
      </p:sp>
      <p:sp>
        <p:nvSpPr>
          <p:cNvPr id="12290" name="Rectangle 3"/>
          <p:cNvSpPr>
            <a:spLocks noGrp="1" noChangeArrowheads="1"/>
          </p:cNvSpPr>
          <p:nvPr>
            <p:ph sz="half" idx="1"/>
          </p:nvPr>
        </p:nvSpPr>
        <p:spPr>
          <a:xfrm>
            <a:off x="514350" y="530225"/>
            <a:ext cx="3932238" cy="4389438"/>
          </a:xfrm>
        </p:spPr>
        <p:txBody>
          <a:bodyPr>
            <a:normAutofit lnSpcReduction="10000"/>
          </a:bodyPr>
          <a:lstStyle/>
          <a:p>
            <a:pPr marL="265176" indent="-265176" fontAlgn="auto">
              <a:spcAft>
                <a:spcPts val="0"/>
              </a:spcAft>
              <a:buFont typeface="Wingdings 2"/>
              <a:buChar char=""/>
              <a:defRPr/>
            </a:pPr>
            <a:r>
              <a:rPr lang="en-US" smtClean="0"/>
              <a:t>The action of turning about on an axis.</a:t>
            </a:r>
          </a:p>
          <a:p>
            <a:pPr marL="265176" indent="-265176" fontAlgn="auto">
              <a:spcAft>
                <a:spcPts val="0"/>
              </a:spcAft>
              <a:buFont typeface="Wingdings 2"/>
              <a:buChar char=""/>
              <a:defRPr/>
            </a:pPr>
            <a:endParaRPr lang="en-US" smtClean="0"/>
          </a:p>
          <a:p>
            <a:pPr marL="265176" indent="-265176" fontAlgn="auto">
              <a:spcAft>
                <a:spcPts val="0"/>
              </a:spcAft>
              <a:buFont typeface="Wingdings 2"/>
              <a:buChar char=""/>
              <a:defRPr/>
            </a:pPr>
            <a:r>
              <a:rPr lang="en-US" smtClean="0"/>
              <a:t>Example:  The Earth turning on its axis in a counterclockwise direction thus creating the day and night cycle.</a:t>
            </a:r>
          </a:p>
        </p:txBody>
      </p:sp>
      <p:pic>
        <p:nvPicPr>
          <p:cNvPr id="9220" name="Content Placeholder 4" descr="rotation.jpg"/>
          <p:cNvPicPr>
            <a:picLocks noGrp="1" noChangeAspect="1"/>
          </p:cNvPicPr>
          <p:nvPr>
            <p:ph sz="half" idx="2"/>
          </p:nvPr>
        </p:nvPicPr>
        <p:blipFill>
          <a:blip r:embed="rId2"/>
          <a:srcRect/>
          <a:stretch>
            <a:fillRect/>
          </a:stretch>
        </p:blipFill>
        <p:spPr>
          <a:xfrm>
            <a:off x="5256213" y="2241550"/>
            <a:ext cx="2897187" cy="24066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a:solidFill>
                  <a:schemeClr val="accent1">
                    <a:tint val="88000"/>
                    <a:satMod val="150000"/>
                  </a:schemeClr>
                </a:solidFill>
              </a:rPr>
              <a:t>Actual Definition of Revolution</a:t>
            </a:r>
          </a:p>
        </p:txBody>
      </p:sp>
      <p:sp>
        <p:nvSpPr>
          <p:cNvPr id="10243" name="Rectangle 3"/>
          <p:cNvSpPr>
            <a:spLocks noGrp="1" noChangeArrowheads="1"/>
          </p:cNvSpPr>
          <p:nvPr>
            <p:ph sz="half" idx="1"/>
          </p:nvPr>
        </p:nvSpPr>
        <p:spPr>
          <a:xfrm>
            <a:off x="514350" y="530225"/>
            <a:ext cx="3932238" cy="4389438"/>
          </a:xfrm>
        </p:spPr>
        <p:txBody>
          <a:bodyPr/>
          <a:lstStyle/>
          <a:p>
            <a:r>
              <a:rPr lang="en-US" smtClean="0"/>
              <a:t>The action of a celestial body going around an orbit</a:t>
            </a:r>
          </a:p>
          <a:p>
            <a:endParaRPr lang="en-US" smtClean="0"/>
          </a:p>
          <a:p>
            <a:r>
              <a:rPr lang="en-US" smtClean="0"/>
              <a:t>Example:  Earth orbiting around the sun on its axis in a counterclockwise direction thus giving us the seasons</a:t>
            </a:r>
          </a:p>
        </p:txBody>
      </p:sp>
      <p:pic>
        <p:nvPicPr>
          <p:cNvPr id="10244" name="Content Placeholder 4" descr="revolution.jpg"/>
          <p:cNvPicPr>
            <a:picLocks noGrp="1" noChangeAspect="1"/>
          </p:cNvPicPr>
          <p:nvPr>
            <p:ph sz="half" idx="2"/>
          </p:nvPr>
        </p:nvPicPr>
        <p:blipFill>
          <a:blip r:embed="rId2"/>
          <a:srcRect/>
          <a:stretch>
            <a:fillRect/>
          </a:stretch>
        </p:blipFill>
        <p:spPr>
          <a:xfrm>
            <a:off x="4876800" y="2133600"/>
            <a:ext cx="3678238" cy="2895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a:solidFill>
                  <a:schemeClr val="accent1">
                    <a:tint val="88000"/>
                    <a:satMod val="150000"/>
                  </a:schemeClr>
                </a:solidFill>
              </a:rPr>
              <a:t>Actual Definition of Axis</a:t>
            </a:r>
          </a:p>
        </p:txBody>
      </p:sp>
      <p:sp>
        <p:nvSpPr>
          <p:cNvPr id="14338" name="Rectangle 3"/>
          <p:cNvSpPr>
            <a:spLocks noGrp="1" noChangeArrowheads="1"/>
          </p:cNvSpPr>
          <p:nvPr>
            <p:ph sz="half" idx="1"/>
          </p:nvPr>
        </p:nvSpPr>
        <p:spPr>
          <a:xfrm>
            <a:off x="514350" y="530225"/>
            <a:ext cx="3932238" cy="4389438"/>
          </a:xfrm>
        </p:spPr>
        <p:txBody>
          <a:bodyPr>
            <a:normAutofit fontScale="92500"/>
          </a:bodyPr>
          <a:lstStyle/>
          <a:p>
            <a:pPr marL="265176" indent="-265176" fontAlgn="auto">
              <a:spcAft>
                <a:spcPts val="0"/>
              </a:spcAft>
              <a:buFont typeface="Wingdings 2"/>
              <a:buChar char=""/>
              <a:defRPr/>
            </a:pPr>
            <a:r>
              <a:rPr lang="en-US" smtClean="0"/>
              <a:t>The real or imaginary straight line through the center of an object around which it rotates</a:t>
            </a:r>
          </a:p>
          <a:p>
            <a:pPr marL="265176" indent="-265176" fontAlgn="auto">
              <a:spcAft>
                <a:spcPts val="0"/>
              </a:spcAft>
              <a:buFont typeface="Wingdings 2"/>
              <a:buChar char=""/>
              <a:defRPr/>
            </a:pPr>
            <a:endParaRPr lang="en-US" smtClean="0"/>
          </a:p>
          <a:p>
            <a:pPr marL="265176" indent="-265176" fontAlgn="auto">
              <a:spcAft>
                <a:spcPts val="0"/>
              </a:spcAft>
              <a:buFont typeface="Wingdings 2"/>
              <a:buChar char=""/>
              <a:defRPr/>
            </a:pPr>
            <a:r>
              <a:rPr lang="en-US" smtClean="0"/>
              <a:t>Example:  The imaginary line running through two poles,  around which the Earth rotates</a:t>
            </a:r>
          </a:p>
        </p:txBody>
      </p:sp>
      <p:pic>
        <p:nvPicPr>
          <p:cNvPr id="11268" name="Content Placeholder 4" descr="axis.gif"/>
          <p:cNvPicPr>
            <a:picLocks noGrp="1" noChangeAspect="1"/>
          </p:cNvPicPr>
          <p:nvPr>
            <p:ph sz="half" idx="2"/>
          </p:nvPr>
        </p:nvPicPr>
        <p:blipFill>
          <a:blip r:embed="rId2"/>
          <a:srcRect/>
          <a:stretch>
            <a:fillRect/>
          </a:stretch>
        </p:blipFill>
        <p:spPr>
          <a:xfrm>
            <a:off x="5054600" y="1042988"/>
            <a:ext cx="3333750" cy="33623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3238" y="4983163"/>
            <a:ext cx="8183562" cy="1052512"/>
          </a:xfrm>
        </p:spPr>
        <p:txBody>
          <a:bodyPr>
            <a:normAutofit fontScale="90000"/>
          </a:bodyPr>
          <a:lstStyle/>
          <a:p>
            <a:pPr fontAlgn="auto">
              <a:spcAft>
                <a:spcPts val="0"/>
              </a:spcAft>
              <a:defRPr/>
            </a:pPr>
            <a:r>
              <a:rPr lang="en-US">
                <a:solidFill>
                  <a:schemeClr val="accent1">
                    <a:tint val="88000"/>
                    <a:satMod val="150000"/>
                  </a:schemeClr>
                </a:solidFill>
              </a:rPr>
              <a:t>Direct Sunlight/Indirect Sunlight</a:t>
            </a:r>
          </a:p>
        </p:txBody>
      </p:sp>
      <p:sp>
        <p:nvSpPr>
          <p:cNvPr id="12291" name="Rectangle 3"/>
          <p:cNvSpPr>
            <a:spLocks noGrp="1" noChangeArrowheads="1"/>
          </p:cNvSpPr>
          <p:nvPr>
            <p:ph idx="1"/>
          </p:nvPr>
        </p:nvSpPr>
        <p:spPr>
          <a:xfrm>
            <a:off x="503238" y="530225"/>
            <a:ext cx="8183562" cy="4187825"/>
          </a:xfrm>
        </p:spPr>
        <p:txBody>
          <a:bodyPr/>
          <a:lstStyle/>
          <a:p>
            <a:r>
              <a:rPr lang="en-US" smtClean="0"/>
              <a:t>Direct Sunlight=when the sun hits the part of the Earth and gives its most intense rays</a:t>
            </a:r>
          </a:p>
          <a:p>
            <a:r>
              <a:rPr lang="en-US" smtClean="0"/>
              <a:t>Example:  North America in July</a:t>
            </a:r>
          </a:p>
          <a:p>
            <a:r>
              <a:rPr lang="en-US" smtClean="0"/>
              <a:t>Indirect Sunlight:  when the sun hits the part of the Earth and gives partial sun rays!</a:t>
            </a:r>
          </a:p>
          <a:p>
            <a:r>
              <a:rPr lang="en-US" smtClean="0"/>
              <a:t>Example-North America in December!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Pre Lab Questions</a:t>
            </a:r>
          </a:p>
        </p:txBody>
      </p:sp>
      <p:sp>
        <p:nvSpPr>
          <p:cNvPr id="13315" name="Rectangle 3"/>
          <p:cNvSpPr>
            <a:spLocks noGrp="1" noChangeArrowheads="1"/>
          </p:cNvSpPr>
          <p:nvPr>
            <p:ph idx="1"/>
          </p:nvPr>
        </p:nvSpPr>
        <p:spPr>
          <a:xfrm>
            <a:off x="503238" y="530225"/>
            <a:ext cx="8183562" cy="4187825"/>
          </a:xfrm>
        </p:spPr>
        <p:txBody>
          <a:bodyPr/>
          <a:lstStyle/>
          <a:p>
            <a:r>
              <a:rPr lang="en-US" smtClean="0"/>
              <a:t>Why do we have day and night on Earth?</a:t>
            </a:r>
          </a:p>
          <a:p>
            <a:endParaRPr lang="en-US" smtClean="0"/>
          </a:p>
          <a:p>
            <a:r>
              <a:rPr lang="en-US" smtClean="0"/>
              <a:t>Why do we have seasons?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3238" y="4983163"/>
            <a:ext cx="8183562" cy="1052512"/>
          </a:xfrm>
        </p:spPr>
        <p:txBody>
          <a:bodyPr/>
          <a:lstStyle/>
          <a:p>
            <a:pPr fontAlgn="auto">
              <a:spcAft>
                <a:spcPts val="0"/>
              </a:spcAft>
              <a:defRPr/>
            </a:pPr>
            <a:r>
              <a:rPr lang="en-US">
                <a:solidFill>
                  <a:schemeClr val="accent1">
                    <a:tint val="88000"/>
                    <a:satMod val="150000"/>
                  </a:schemeClr>
                </a:solidFill>
              </a:rPr>
              <a:t>Day and Night Answer</a:t>
            </a:r>
          </a:p>
        </p:txBody>
      </p:sp>
      <p:sp>
        <p:nvSpPr>
          <p:cNvPr id="17410" name="Rectangle 3"/>
          <p:cNvSpPr>
            <a:spLocks noGrp="1" noChangeArrowheads="1"/>
          </p:cNvSpPr>
          <p:nvPr>
            <p:ph idx="1"/>
          </p:nvPr>
        </p:nvSpPr>
        <p:spPr>
          <a:xfrm>
            <a:off x="503238" y="530225"/>
            <a:ext cx="8183562" cy="4187825"/>
          </a:xfrm>
        </p:spPr>
        <p:txBody>
          <a:bodyPr>
            <a:normAutofit fontScale="92500"/>
          </a:bodyPr>
          <a:lstStyle/>
          <a:p>
            <a:pPr marL="265176" indent="-265176" fontAlgn="auto">
              <a:spcAft>
                <a:spcPts val="0"/>
              </a:spcAft>
              <a:buFont typeface="Wingdings 2"/>
              <a:buChar char=""/>
              <a:defRPr/>
            </a:pPr>
            <a:r>
              <a:rPr lang="en-US" smtClean="0"/>
              <a:t>We have day and night because of the position of the Earth and the Sun in space.  The sun is a star in space.  The Earth is a planet that is shaped like a sphere and rotates on its axis.   During the Earth’s rotation, only half of its body can face the sun at one time.  The half that happens to be rotated towards the sun is experiencing day where the half that is facing away from the sun is experiencing night.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1584</TotalTime>
  <Words>1260</Words>
  <Application>Microsoft Office PowerPoint</Application>
  <PresentationFormat>On-screen Show (4:3)</PresentationFormat>
  <Paragraphs>91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Aspect</vt:lpstr>
      <vt:lpstr>Earth’s Motion in Space March 1, 2011</vt:lpstr>
      <vt:lpstr>Indicators</vt:lpstr>
      <vt:lpstr>Predict Vocabulary</vt:lpstr>
      <vt:lpstr>Actual Definition Rotation</vt:lpstr>
      <vt:lpstr>Actual Definition of Revolution</vt:lpstr>
      <vt:lpstr>Actual Definition of Axis</vt:lpstr>
      <vt:lpstr>Direct Sunlight/Indirect Sunlight</vt:lpstr>
      <vt:lpstr>Pre Lab Questions</vt:lpstr>
      <vt:lpstr>Day and Night Answer</vt:lpstr>
      <vt:lpstr>Day and Night Response Rubric 5 points</vt:lpstr>
      <vt:lpstr>What are the reasons for the Seasons?</vt:lpstr>
      <vt:lpstr>Seasons Answer</vt:lpstr>
      <vt:lpstr>Seasons Response Rubric 7 Points</vt:lpstr>
      <vt:lpstr>Post Lab Questions</vt:lpstr>
      <vt:lpstr>Day and Night Answer</vt:lpstr>
      <vt:lpstr>Day and Night Response Rubric 5 points</vt:lpstr>
      <vt:lpstr>Seasons Answer</vt:lpstr>
      <vt:lpstr>Seasons Response Rubric 7 Points</vt:lpstr>
      <vt:lpstr>Horizon</vt:lpstr>
      <vt:lpstr>Sunrise</vt:lpstr>
      <vt:lpstr>Sunset</vt:lpstr>
      <vt:lpstr>Orbit</vt:lpstr>
      <vt:lpstr>Direct Sunlight</vt:lpstr>
      <vt:lpstr>Equinox (Vernal and Autumnal)</vt:lpstr>
      <vt:lpstr>Solstice (Winter and Summer)</vt:lpstr>
      <vt:lpstr>Compass Rose</vt:lpstr>
    </vt:vector>
  </TitlesOfParts>
  <Company>RSD17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Earth’s Motion in Space</dc:title>
  <dc:creator>Administrator</dc:creator>
  <cp:lastModifiedBy>houltont66</cp:lastModifiedBy>
  <cp:revision>22</cp:revision>
  <dcterms:created xsi:type="dcterms:W3CDTF">2008-02-27T21:17:02Z</dcterms:created>
  <dcterms:modified xsi:type="dcterms:W3CDTF">2012-02-28T15:33:32Z</dcterms:modified>
</cp:coreProperties>
</file>